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17"/>
  </p:notesMasterIdLst>
  <p:sldIdLst>
    <p:sldId id="284" r:id="rId2"/>
    <p:sldId id="257" r:id="rId3"/>
    <p:sldId id="286" r:id="rId4"/>
    <p:sldId id="288" r:id="rId5"/>
    <p:sldId id="271" r:id="rId6"/>
    <p:sldId id="289" r:id="rId7"/>
    <p:sldId id="291" r:id="rId8"/>
    <p:sldId id="290" r:id="rId9"/>
    <p:sldId id="285" r:id="rId10"/>
    <p:sldId id="287" r:id="rId11"/>
    <p:sldId id="266" r:id="rId12"/>
    <p:sldId id="292" r:id="rId13"/>
    <p:sldId id="293" r:id="rId14"/>
    <p:sldId id="294" r:id="rId15"/>
    <p:sldId id="259" r:id="rId16"/>
  </p:sldIdLst>
  <p:sldSz cx="9144000" cy="5143500" type="screen16x9"/>
  <p:notesSz cx="6858000" cy="9144000"/>
  <p:embeddedFontLst>
    <p:embeddedFont>
      <p:font typeface="Palatino Linotype" pitchFamily="18" charset="0"/>
      <p:regular r:id="rId18"/>
      <p:bold r:id="rId19"/>
      <p:italic r:id="rId20"/>
      <p:boldItalic r:id="rId21"/>
    </p:embeddedFont>
    <p:embeddedFont>
      <p:font typeface="Raleway" charset="0"/>
      <p:regular r:id="rId22"/>
      <p:bold r:id="rId23"/>
      <p:italic r:id="rId24"/>
      <p:boldItalic r:id="rId25"/>
    </p:embeddedFont>
    <p:embeddedFont>
      <p:font typeface="Microsoft PhagsPa" pitchFamily="34" charset="0"/>
      <p:regular r:id="rId26"/>
      <p:bold r:id="rId27"/>
    </p:embeddedFont>
    <p:embeddedFont>
      <p:font typeface="Karla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6BB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E484B4B6-6AC5-4380-A76F-764DB258CD89}">
  <a:tblStyle styleId="{E484B4B6-6AC5-4380-A76F-764DB258CD89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7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font" Target="fonts/font1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font" Target="fonts/font13.fntdata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400" b="1" i="0" u="none" strike="noStrike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Процент граждан, пользующихся платежными системами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10714774715660554"/>
          <c:y val="6.3735324983243774E-2"/>
        </c:manualLayout>
      </c:layout>
      <c:spPr>
        <a:noFill/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c:spPr>
    </c:title>
    <c:plotArea>
      <c:layout>
        <c:manualLayout>
          <c:layoutTarget val="inner"/>
          <c:xMode val="edge"/>
          <c:yMode val="edge"/>
          <c:x val="0.16338348769328676"/>
          <c:y val="0.19269331840413745"/>
          <c:w val="0.82859972629303869"/>
          <c:h val="0.6331850822536997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0">
                  <a:srgbClr val="DDEBCF">
                    <a:alpha val="0"/>
                  </a:srgbClr>
                </a:gs>
                <a:gs pos="50000">
                  <a:srgbClr val="9CB86E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</a:gradFill>
            <a:effectLst>
              <a:outerShdw blurRad="50800" dist="38100" sx="99000" sy="99000" algn="l" rotWithShape="0">
                <a:prstClr val="black"/>
              </a:outerShdw>
            </a:effectLst>
            <a:scene3d>
              <a:camera prst="orthographicFront"/>
              <a:lightRig rig="threePt" dir="t"/>
            </a:scene3d>
            <a:sp3d prstMaterial="matte"/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ПМР </c:v>
                </c:pt>
                <c:pt idx="1">
                  <c:v>Южная Корея</c:v>
                </c:pt>
                <c:pt idx="2">
                  <c:v>Россия</c:v>
                </c:pt>
                <c:pt idx="3">
                  <c:v>Франция</c:v>
                </c:pt>
                <c:pt idx="4">
                  <c:v>США </c:v>
                </c:pt>
                <c:pt idx="5">
                  <c:v>Бельгия</c:v>
                </c:pt>
                <c:pt idx="6">
                  <c:v>Канада</c:v>
                </c:pt>
                <c:pt idx="7">
                  <c:v>Германия </c:v>
                </c:pt>
                <c:pt idx="8">
                  <c:v>Швеция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0.31372765957446835</c:v>
                </c:pt>
                <c:pt idx="1">
                  <c:v>0.58000000000000029</c:v>
                </c:pt>
                <c:pt idx="2">
                  <c:v>0.60000000000000031</c:v>
                </c:pt>
                <c:pt idx="3">
                  <c:v>0.69000000000000061</c:v>
                </c:pt>
                <c:pt idx="4">
                  <c:v>0.72000000000000031</c:v>
                </c:pt>
                <c:pt idx="5">
                  <c:v>0.86000000000000032</c:v>
                </c:pt>
                <c:pt idx="6">
                  <c:v>0.88000000000000034</c:v>
                </c:pt>
                <c:pt idx="7">
                  <c:v>0.88000000000000034</c:v>
                </c:pt>
                <c:pt idx="8">
                  <c:v>0.9600000000000003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C4-4735-A872-53F0A6A954BE}"/>
            </c:ext>
          </c:extLst>
        </c:ser>
        <c:axId val="81287424"/>
        <c:axId val="90963968"/>
      </c:barChart>
      <c:catAx>
        <c:axId val="81287424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90963968"/>
        <c:crosses val="autoZero"/>
        <c:auto val="1"/>
        <c:lblAlgn val="ctr"/>
        <c:lblOffset val="100"/>
      </c:catAx>
      <c:valAx>
        <c:axId val="90963968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12874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400" b="1" i="0" u="none" strike="noStrike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безналичных расчетов в розничном товарообороте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14464774715660544"/>
          <c:y val="6.3735324983243746E-2"/>
        </c:manualLayout>
      </c:layout>
      <c:spPr>
        <a:noFill/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c:spPr>
    </c:title>
    <c:plotArea>
      <c:layout>
        <c:manualLayout>
          <c:layoutTarget val="inner"/>
          <c:xMode val="edge"/>
          <c:yMode val="edge"/>
          <c:x val="0.16338348769328664"/>
          <c:y val="0.19269331840413736"/>
          <c:w val="0.8285997262930388"/>
          <c:h val="0.6331850822536998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flip="none" rotWithShape="1"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16200000" scaled="0"/>
              <a:tileRect/>
            </a:gradFill>
            <a:effectLst>
              <a:outerShdw blurRad="50800" dist="38100" sx="99000" sy="99000" algn="l" rotWithShape="0">
                <a:prstClr val="black"/>
              </a:outerShdw>
            </a:effectLst>
            <a:scene3d>
              <a:camera prst="orthographicFront"/>
              <a:lightRig rig="threePt" dir="t"/>
            </a:scene3d>
            <a:sp3d prstMaterial="matte"/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ПМР </c:v>
                </c:pt>
                <c:pt idx="1">
                  <c:v>Россия</c:v>
                </c:pt>
                <c:pt idx="2">
                  <c:v>Южная Корея</c:v>
                </c:pt>
                <c:pt idx="3">
                  <c:v>США</c:v>
                </c:pt>
                <c:pt idx="4">
                  <c:v>Швеция </c:v>
                </c:pt>
                <c:pt idx="5">
                  <c:v>Канада </c:v>
                </c:pt>
                <c:pt idx="6">
                  <c:v>Франция </c:v>
                </c:pt>
                <c:pt idx="7">
                  <c:v>Бельгия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0.11</c:v>
                </c:pt>
                <c:pt idx="1">
                  <c:v>0.3050000000000001</c:v>
                </c:pt>
                <c:pt idx="2">
                  <c:v>0.70000000000000007</c:v>
                </c:pt>
                <c:pt idx="3">
                  <c:v>0.8</c:v>
                </c:pt>
                <c:pt idx="4">
                  <c:v>0.89</c:v>
                </c:pt>
                <c:pt idx="5">
                  <c:v>0.9</c:v>
                </c:pt>
                <c:pt idx="6">
                  <c:v>0.92</c:v>
                </c:pt>
                <c:pt idx="7">
                  <c:v>0.93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F5-4463-9CE2-C1EC71579797}"/>
            </c:ext>
          </c:extLst>
        </c:ser>
        <c:axId val="92611712"/>
        <c:axId val="92613248"/>
      </c:barChart>
      <c:catAx>
        <c:axId val="92611712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92613248"/>
        <c:crosses val="autoZero"/>
        <c:auto val="1"/>
        <c:lblAlgn val="ctr"/>
        <c:lblOffset val="100"/>
      </c:catAx>
      <c:valAx>
        <c:axId val="92613248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926117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денежных показателей 2012-2017 гг.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14625000000000005"/>
          <c:y val="7.1867217837297978E-2"/>
        </c:manualLayout>
      </c:layout>
    </c:title>
    <c:plotArea>
      <c:layout>
        <c:manualLayout>
          <c:layoutTarget val="inner"/>
          <c:xMode val="edge"/>
          <c:yMode val="edge"/>
          <c:x val="9.6126093613298366E-2"/>
          <c:y val="0.18958333585959947"/>
          <c:w val="0.82330216535433032"/>
          <c:h val="0.6258143166126857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денежная масса М2х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01.01.2012</c:v>
                </c:pt>
                <c:pt idx="1">
                  <c:v>01.01.2013</c:v>
                </c:pt>
                <c:pt idx="2">
                  <c:v>01.01.2014</c:v>
                </c:pt>
                <c:pt idx="3">
                  <c:v>01.01.2015</c:v>
                </c:pt>
                <c:pt idx="4">
                  <c:v>01.01.2016</c:v>
                </c:pt>
                <c:pt idx="5">
                  <c:v>01.01.2017</c:v>
                </c:pt>
                <c:pt idx="6">
                  <c:v>01.07.2017г.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1379.7</c:v>
                </c:pt>
                <c:pt idx="1">
                  <c:v>1975.7</c:v>
                </c:pt>
                <c:pt idx="2">
                  <c:v>2108.8000000000002</c:v>
                </c:pt>
                <c:pt idx="3">
                  <c:v>2056.1999999999998</c:v>
                </c:pt>
                <c:pt idx="4">
                  <c:v>2089.9</c:v>
                </c:pt>
                <c:pt idx="5">
                  <c:v>2518.8000000000002</c:v>
                </c:pt>
                <c:pt idx="6">
                  <c:v>2724.8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F5-4B82-BB5B-EA59FAF553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Наличные деньги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01.01.2012</c:v>
                </c:pt>
                <c:pt idx="1">
                  <c:v>01.01.2013</c:v>
                </c:pt>
                <c:pt idx="2">
                  <c:v>01.01.2014</c:v>
                </c:pt>
                <c:pt idx="3">
                  <c:v>01.01.2015</c:v>
                </c:pt>
                <c:pt idx="4">
                  <c:v>01.01.2016</c:v>
                </c:pt>
                <c:pt idx="5">
                  <c:v>01.01.2017</c:v>
                </c:pt>
                <c:pt idx="6">
                  <c:v>01.07.2017г.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660</c:v>
                </c:pt>
                <c:pt idx="1">
                  <c:v>801.3</c:v>
                </c:pt>
                <c:pt idx="2">
                  <c:v>881.2</c:v>
                </c:pt>
                <c:pt idx="3">
                  <c:v>797</c:v>
                </c:pt>
                <c:pt idx="4">
                  <c:v>858.5</c:v>
                </c:pt>
                <c:pt idx="5">
                  <c:v>1094.2</c:v>
                </c:pt>
                <c:pt idx="6">
                  <c:v>1117.0999999999999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F5-4B82-BB5B-EA59FAF553BF}"/>
            </c:ext>
          </c:extLst>
        </c:ser>
        <c:gapWidth val="75"/>
        <c:overlap val="-25"/>
        <c:axId val="92745088"/>
        <c:axId val="92775552"/>
      </c:barChart>
      <c:lineChart>
        <c:grouping val="standard"/>
        <c:ser>
          <c:idx val="2"/>
          <c:order val="2"/>
          <c:tx>
            <c:strRef>
              <c:f>Лист1!$D$1</c:f>
              <c:strCache>
                <c:ptCount val="1"/>
                <c:pt idx="0">
                  <c:v>Коэффициент наличности</c:v>
                </c:pt>
              </c:strCache>
            </c:strRef>
          </c:tx>
          <c:spPr>
            <a:ln w="63500"/>
          </c:spPr>
          <c:dLbls>
            <c:dLbl>
              <c:idx val="0"/>
              <c:layout>
                <c:manualLayout>
                  <c:x val="-1.38888888888889E-2"/>
                  <c:y val="-5.13337270266414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9F5-4B82-BB5B-EA59FAF553BF}"/>
                </c:ext>
              </c:extLst>
            </c:dLbl>
            <c:dLbl>
              <c:idx val="1"/>
              <c:layout>
                <c:manualLayout>
                  <c:x val="-2.083333333333335E-2"/>
                  <c:y val="-1.79668044593244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9F5-4B82-BB5B-EA59FAF553BF}"/>
                </c:ext>
              </c:extLst>
            </c:dLbl>
            <c:dLbl>
              <c:idx val="2"/>
              <c:layout>
                <c:manualLayout>
                  <c:x val="-2.083333333333335E-2"/>
                  <c:y val="-1.283343175666040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9F5-4B82-BB5B-EA59FAF553BF}"/>
                </c:ext>
              </c:extLst>
            </c:dLbl>
            <c:dLbl>
              <c:idx val="3"/>
              <c:layout>
                <c:manualLayout>
                  <c:x val="-2.7777777777777811E-2"/>
                  <c:y val="-2.310017716198858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9F5-4B82-BB5B-EA59FAF553BF}"/>
                </c:ext>
              </c:extLst>
            </c:dLbl>
            <c:dLbl>
              <c:idx val="4"/>
              <c:layout>
                <c:manualLayout>
                  <c:x val="-2.7777777777777811E-2"/>
                  <c:y val="-2.566686351332072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9F5-4B82-BB5B-EA59FAF553BF}"/>
                </c:ext>
              </c:extLst>
            </c:dLbl>
            <c:dLbl>
              <c:idx val="5"/>
              <c:layout>
                <c:manualLayout>
                  <c:x val="-1.9444444444444445E-2"/>
                  <c:y val="-1.02667454053282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9F5-4B82-BB5B-EA59FAF553BF}"/>
                </c:ext>
              </c:extLst>
            </c:dLbl>
            <c:dLbl>
              <c:idx val="6"/>
              <c:layout>
                <c:manualLayout>
                  <c:x val="-1.1111111111111221E-2"/>
                  <c:y val="-5.133372702664097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9F5-4B82-BB5B-EA59FAF553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i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01.01.2012</c:v>
                </c:pt>
                <c:pt idx="1">
                  <c:v>01.01.2013</c:v>
                </c:pt>
                <c:pt idx="2">
                  <c:v>01.01.2014</c:v>
                </c:pt>
                <c:pt idx="3">
                  <c:v>01.01.2015</c:v>
                </c:pt>
                <c:pt idx="4">
                  <c:v>01.01.2016</c:v>
                </c:pt>
                <c:pt idx="5">
                  <c:v>01.01.2017</c:v>
                </c:pt>
                <c:pt idx="6">
                  <c:v>01.07.2017г.</c:v>
                </c:pt>
              </c:strCache>
            </c:strRef>
          </c:cat>
          <c:val>
            <c:numRef>
              <c:f>Лист1!$D$2:$D$8</c:f>
              <c:numCache>
                <c:formatCode>0%</c:formatCode>
                <c:ptCount val="7"/>
                <c:pt idx="0">
                  <c:v>0.47836486192650612</c:v>
                </c:pt>
                <c:pt idx="1">
                  <c:v>0.40557776990433791</c:v>
                </c:pt>
                <c:pt idx="2">
                  <c:v>0.41786798179059198</c:v>
                </c:pt>
                <c:pt idx="3">
                  <c:v>0.38760820931815998</c:v>
                </c:pt>
                <c:pt idx="4">
                  <c:v>0.41078520503373367</c:v>
                </c:pt>
                <c:pt idx="5">
                  <c:v>0.4344132126409404</c:v>
                </c:pt>
                <c:pt idx="6">
                  <c:v>0.40997504403992946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9F5-4B82-BB5B-EA59FAF553BF}"/>
            </c:ext>
          </c:extLst>
        </c:ser>
        <c:marker val="1"/>
        <c:axId val="92778880"/>
        <c:axId val="92777088"/>
      </c:lineChart>
      <c:catAx>
        <c:axId val="927450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>
                <a:effectLst/>
              </a:defRPr>
            </a:pPr>
            <a:endParaRPr lang="ru-RU"/>
          </a:p>
        </c:txPr>
        <c:crossAx val="92775552"/>
        <c:crosses val="autoZero"/>
        <c:auto val="1"/>
        <c:lblAlgn val="ctr"/>
        <c:lblOffset val="100"/>
      </c:catAx>
      <c:valAx>
        <c:axId val="92775552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92745088"/>
        <c:crosses val="autoZero"/>
        <c:crossBetween val="between"/>
      </c:valAx>
      <c:valAx>
        <c:axId val="92777088"/>
        <c:scaling>
          <c:orientation val="minMax"/>
          <c:min val="0.30000000000000021"/>
        </c:scaling>
        <c:axPos val="r"/>
        <c:numFmt formatCode="0%" sourceLinked="1"/>
        <c:tickLblPos val="nextTo"/>
        <c:txPr>
          <a:bodyPr/>
          <a:lstStyle/>
          <a:p>
            <a: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92778880"/>
        <c:crosses val="max"/>
        <c:crossBetween val="between"/>
      </c:valAx>
      <c:catAx>
        <c:axId val="92778880"/>
        <c:scaling>
          <c:orientation val="minMax"/>
        </c:scaling>
        <c:delete val="1"/>
        <c:axPos val="b"/>
        <c:numFmt formatCode="General" sourceLinked="1"/>
        <c:tickLblPos val="none"/>
        <c:crossAx val="92777088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6.5966754155730059E-4"/>
          <c:y val="0.89546912842791138"/>
          <c:w val="0.999340332458443"/>
          <c:h val="8.7979147434156912E-2"/>
        </c:manualLayout>
      </c:layout>
      <c:txPr>
        <a:bodyPr/>
        <a:lstStyle/>
        <a:p>
          <a:pPr>
            <a:defRPr sz="1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400" b="1" i="0" u="none" strike="noStrike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Предельная сумма для расчета наличными в странах Европы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10714774715660551"/>
          <c:y val="6.3735324983243746E-2"/>
        </c:manualLayout>
      </c:layout>
      <c:spPr>
        <a:noFill/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c:spPr>
    </c:title>
    <c:plotArea>
      <c:layout>
        <c:manualLayout>
          <c:layoutTarget val="inner"/>
          <c:xMode val="edge"/>
          <c:yMode val="edge"/>
          <c:x val="0.16338348769328664"/>
          <c:y val="0.20921729154794136"/>
          <c:w val="0.82859972629303846"/>
          <c:h val="0.63082451466172706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effectLst>
              <a:innerShdw blurRad="114300" dir="15360000">
                <a:prstClr val="black"/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Литва</c:v>
                </c:pt>
                <c:pt idx="1">
                  <c:v>Франция</c:v>
                </c:pt>
                <c:pt idx="2">
                  <c:v>Испания</c:v>
                </c:pt>
                <c:pt idx="3">
                  <c:v>Португалия</c:v>
                </c:pt>
                <c:pt idx="4">
                  <c:v>Испания</c:v>
                </c:pt>
                <c:pt idx="5">
                  <c:v>Польша</c:v>
                </c:pt>
                <c:pt idx="6">
                  <c:v>Бельгия</c:v>
                </c:pt>
              </c:strCache>
            </c:strRef>
          </c:cat>
          <c:val>
            <c:numRef>
              <c:f>Лист1!$B$2:$B$8</c:f>
              <c:numCache>
                <c:formatCode>[$€-2]\ #,##0</c:formatCode>
                <c:ptCount val="7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  <c:pt idx="4">
                  <c:v>2500</c:v>
                </c:pt>
                <c:pt idx="5">
                  <c:v>3000</c:v>
                </c:pt>
                <c:pt idx="6">
                  <c:v>3000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2A-4487-B1A5-5110EE3E5CF1}"/>
            </c:ext>
          </c:extLst>
        </c:ser>
        <c:axId val="92601728"/>
        <c:axId val="100500608"/>
      </c:barChart>
      <c:catAx>
        <c:axId val="92601728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100500608"/>
        <c:crosses val="autoZero"/>
        <c:auto val="1"/>
        <c:lblAlgn val="ctr"/>
        <c:lblOffset val="100"/>
      </c:catAx>
      <c:valAx>
        <c:axId val="100500608"/>
        <c:scaling>
          <c:orientation val="minMax"/>
        </c:scaling>
        <c:axPos val="b"/>
        <c:majorGridlines/>
        <c:numFmt formatCode="[$€-2]\ #,##0" sourceLinked="1"/>
        <c:tickLblPos val="nextTo"/>
        <c:txPr>
          <a:bodyPr/>
          <a:lstStyle/>
          <a:p>
            <a:pPr>
              <a:defRPr sz="1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926017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>
            <a:off x="6025" y="301575"/>
            <a:ext cx="9150050" cy="4496747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0" name="Shape 10"/>
          <p:cNvSpPr/>
          <p:nvPr/>
        </p:nvSpPr>
        <p:spPr>
          <a:xfrm>
            <a:off x="-5900" y="759981"/>
            <a:ext cx="9144150" cy="3769800"/>
          </a:xfrm>
          <a:custGeom>
            <a:avLst/>
            <a:gdLst/>
            <a:ahLst/>
            <a:cxnLst/>
            <a:rect l="0" t="0" r="0" b="0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1" name="Shape 11"/>
          <p:cNvSpPr/>
          <p:nvPr/>
        </p:nvSpPr>
        <p:spPr>
          <a:xfrm>
            <a:off x="0" y="1351100"/>
            <a:ext cx="9156075" cy="2889062"/>
          </a:xfrm>
          <a:custGeom>
            <a:avLst/>
            <a:gdLst/>
            <a:ahLst/>
            <a:cxnLst/>
            <a:rect l="0" t="0" r="0" b="0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19025" y="1991825"/>
            <a:ext cx="5705999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flipH="1">
            <a:off x="6025" y="301575"/>
            <a:ext cx="9150050" cy="4496747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15" name="Shape 15"/>
          <p:cNvSpPr/>
          <p:nvPr/>
        </p:nvSpPr>
        <p:spPr>
          <a:xfrm>
            <a:off x="-5900" y="753950"/>
            <a:ext cx="9144150" cy="3769800"/>
          </a:xfrm>
          <a:custGeom>
            <a:avLst/>
            <a:gdLst/>
            <a:ahLst/>
            <a:cxnLst/>
            <a:rect l="0" t="0" r="0" b="0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0" y="1351100"/>
            <a:ext cx="9156075" cy="2889062"/>
          </a:xfrm>
          <a:custGeom>
            <a:avLst/>
            <a:gdLst/>
            <a:ahLst/>
            <a:cxnLst/>
            <a:rect l="0" t="0" r="0" b="0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815525" y="2040550"/>
            <a:ext cx="55131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3600"/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815375" y="3068650"/>
            <a:ext cx="55131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004C52"/>
              </a:buClr>
              <a:buSzPct val="100000"/>
              <a:buNone/>
              <a:defRPr sz="1800" b="1"/>
            </a:lvl1pPr>
            <a:lvl2pPr lvl="1" algn="ctr" rtl="0">
              <a:spcBef>
                <a:spcPts val="0"/>
              </a:spcBef>
              <a:buClr>
                <a:srgbClr val="004C52"/>
              </a:buClr>
              <a:buSzPct val="100000"/>
              <a:buNone/>
              <a:defRPr sz="1800" b="1"/>
            </a:lvl2pPr>
            <a:lvl3pPr lvl="2" algn="ctr" rtl="0">
              <a:spcBef>
                <a:spcPts val="0"/>
              </a:spcBef>
              <a:buClr>
                <a:srgbClr val="004C52"/>
              </a:buClr>
              <a:buSzPct val="100000"/>
              <a:buNone/>
              <a:defRPr sz="1800" b="1"/>
            </a:lvl3pPr>
            <a:lvl4pPr lvl="3" algn="ctr" rtl="0">
              <a:spcBef>
                <a:spcPts val="0"/>
              </a:spcBef>
              <a:buSzPct val="100000"/>
              <a:buNone/>
              <a:defRPr sz="1800" b="1"/>
            </a:lvl4pPr>
            <a:lvl5pPr lvl="4" algn="ctr" rtl="0">
              <a:spcBef>
                <a:spcPts val="0"/>
              </a:spcBef>
              <a:buSzPct val="100000"/>
              <a:buNone/>
              <a:defRPr sz="1800" b="1"/>
            </a:lvl5pPr>
            <a:lvl6pPr lvl="5" algn="ctr" rtl="0">
              <a:spcBef>
                <a:spcPts val="0"/>
              </a:spcBef>
              <a:buSzPct val="100000"/>
              <a:buNone/>
              <a:defRPr sz="1800" b="1"/>
            </a:lvl6pPr>
            <a:lvl7pPr lvl="6" algn="ctr" rtl="0">
              <a:spcBef>
                <a:spcPts val="0"/>
              </a:spcBef>
              <a:buSzPct val="100000"/>
              <a:buNone/>
              <a:defRPr sz="1800" b="1"/>
            </a:lvl7pPr>
            <a:lvl8pPr lvl="7" algn="ctr" rtl="0">
              <a:spcBef>
                <a:spcPts val="0"/>
              </a:spcBef>
              <a:buSzPct val="100000"/>
              <a:buNone/>
              <a:defRPr sz="1800" b="1"/>
            </a:lvl8pPr>
            <a:lvl9pPr lvl="8" algn="ctr" rtl="0">
              <a:spcBef>
                <a:spcPts val="0"/>
              </a:spcBef>
              <a:buSzPct val="100000"/>
              <a:buNone/>
              <a:defRPr sz="18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Shape 37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38" name="Shape 38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9" name="Shape 39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0" name="Shape 40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41" name="Shape 41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42" name="Shape 42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3" name="Shape 43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699" cy="85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904925" y="1495850"/>
            <a:ext cx="3560099" cy="342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679179" y="1495850"/>
            <a:ext cx="3560099" cy="342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-2355" y="0"/>
            <a:ext cx="5209571" cy="983354"/>
          </a:xfrm>
          <a:custGeom>
            <a:avLst/>
            <a:gdLst/>
            <a:ahLst/>
            <a:cxnLst/>
            <a:rect l="0" t="0" r="0" b="0"/>
            <a:pathLst>
              <a:path w="342116" h="53320" extrusionOk="0">
                <a:moveTo>
                  <a:pt x="0" y="0"/>
                </a:moveTo>
                <a:lnTo>
                  <a:pt x="0" y="53320"/>
                </a:lnTo>
                <a:lnTo>
                  <a:pt x="342116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70" name="Shape 70"/>
          <p:cNvSpPr/>
          <p:nvPr/>
        </p:nvSpPr>
        <p:spPr>
          <a:xfrm>
            <a:off x="-6025" y="1"/>
            <a:ext cx="4445394" cy="1085643"/>
          </a:xfrm>
          <a:custGeom>
            <a:avLst/>
            <a:gdLst/>
            <a:ahLst/>
            <a:cxnLst/>
            <a:rect l="0" t="0" r="0" b="0"/>
            <a:pathLst>
              <a:path w="291932" h="58628" extrusionOk="0">
                <a:moveTo>
                  <a:pt x="0" y="18578"/>
                </a:moveTo>
                <a:lnTo>
                  <a:pt x="241" y="34019"/>
                </a:lnTo>
                <a:lnTo>
                  <a:pt x="221482" y="58628"/>
                </a:lnTo>
                <a:lnTo>
                  <a:pt x="291932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71" name="Shape 71"/>
          <p:cNvSpPr/>
          <p:nvPr/>
        </p:nvSpPr>
        <p:spPr>
          <a:xfrm>
            <a:off x="6375475" y="4745746"/>
            <a:ext cx="2548913" cy="400879"/>
          </a:xfrm>
          <a:custGeom>
            <a:avLst/>
            <a:gdLst/>
            <a:ahLst/>
            <a:cxnLst/>
            <a:rect l="0" t="0" r="0" b="0"/>
            <a:pathLst>
              <a:path w="203628" h="19060" extrusionOk="0">
                <a:moveTo>
                  <a:pt x="0" y="19060"/>
                </a:moveTo>
                <a:lnTo>
                  <a:pt x="203628" y="19060"/>
                </a:lnTo>
                <a:lnTo>
                  <a:pt x="157305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72" name="Shape 72"/>
          <p:cNvSpPr/>
          <p:nvPr/>
        </p:nvSpPr>
        <p:spPr>
          <a:xfrm>
            <a:off x="7341180" y="4767304"/>
            <a:ext cx="1821095" cy="395810"/>
          </a:xfrm>
          <a:custGeom>
            <a:avLst/>
            <a:gdLst/>
            <a:ahLst/>
            <a:cxnLst/>
            <a:rect l="0" t="0" r="0" b="0"/>
            <a:pathLst>
              <a:path w="145484" h="18819" extrusionOk="0">
                <a:moveTo>
                  <a:pt x="145484" y="0"/>
                </a:moveTo>
                <a:lnTo>
                  <a:pt x="145484" y="18819"/>
                </a:lnTo>
                <a:lnTo>
                  <a:pt x="0" y="18819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73" name="Shape 73"/>
          <p:cNvSpPr/>
          <p:nvPr/>
        </p:nvSpPr>
        <p:spPr>
          <a:xfrm>
            <a:off x="8340717" y="4204075"/>
            <a:ext cx="818444" cy="959060"/>
          </a:xfrm>
          <a:custGeom>
            <a:avLst/>
            <a:gdLst/>
            <a:ahLst/>
            <a:cxnLst/>
            <a:rect l="0" t="0" r="0" b="0"/>
            <a:pathLst>
              <a:path w="65384" h="45599" extrusionOk="0">
                <a:moveTo>
                  <a:pt x="65384" y="27022"/>
                </a:moveTo>
                <a:lnTo>
                  <a:pt x="65384" y="0"/>
                </a:lnTo>
                <a:lnTo>
                  <a:pt x="0" y="45599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74" name="Shape 74"/>
          <p:cNvSpPr/>
          <p:nvPr/>
        </p:nvSpPr>
        <p:spPr>
          <a:xfrm>
            <a:off x="1559025" y="-6025"/>
            <a:ext cx="4116775" cy="944875"/>
          </a:xfrm>
          <a:custGeom>
            <a:avLst/>
            <a:gdLst/>
            <a:ahLst/>
            <a:cxnLst/>
            <a:rect l="0" t="0" r="0" b="0"/>
            <a:pathLst>
              <a:path w="164671" h="37795" extrusionOk="0">
                <a:moveTo>
                  <a:pt x="0" y="241"/>
                </a:moveTo>
                <a:lnTo>
                  <a:pt x="132407" y="37795"/>
                </a:lnTo>
                <a:lnTo>
                  <a:pt x="164671" y="0"/>
                </a:lnTo>
                <a:lnTo>
                  <a:pt x="160329" y="241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-2355" y="0"/>
            <a:ext cx="5209571" cy="983354"/>
          </a:xfrm>
          <a:custGeom>
            <a:avLst/>
            <a:gdLst/>
            <a:ahLst/>
            <a:cxnLst/>
            <a:rect l="0" t="0" r="0" b="0"/>
            <a:pathLst>
              <a:path w="342116" h="53320" extrusionOk="0">
                <a:moveTo>
                  <a:pt x="0" y="0"/>
                </a:moveTo>
                <a:lnTo>
                  <a:pt x="0" y="53320"/>
                </a:lnTo>
                <a:lnTo>
                  <a:pt x="342116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78" name="Shape 78"/>
          <p:cNvSpPr/>
          <p:nvPr/>
        </p:nvSpPr>
        <p:spPr>
          <a:xfrm>
            <a:off x="-6025" y="1"/>
            <a:ext cx="4445394" cy="1085643"/>
          </a:xfrm>
          <a:custGeom>
            <a:avLst/>
            <a:gdLst/>
            <a:ahLst/>
            <a:cxnLst/>
            <a:rect l="0" t="0" r="0" b="0"/>
            <a:pathLst>
              <a:path w="291932" h="58628" extrusionOk="0">
                <a:moveTo>
                  <a:pt x="0" y="18578"/>
                </a:moveTo>
                <a:lnTo>
                  <a:pt x="241" y="34019"/>
                </a:lnTo>
                <a:lnTo>
                  <a:pt x="221482" y="58628"/>
                </a:lnTo>
                <a:lnTo>
                  <a:pt x="291932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79" name="Shape 79"/>
          <p:cNvSpPr/>
          <p:nvPr/>
        </p:nvSpPr>
        <p:spPr>
          <a:xfrm>
            <a:off x="6375475" y="4745746"/>
            <a:ext cx="2548913" cy="400879"/>
          </a:xfrm>
          <a:custGeom>
            <a:avLst/>
            <a:gdLst/>
            <a:ahLst/>
            <a:cxnLst/>
            <a:rect l="0" t="0" r="0" b="0"/>
            <a:pathLst>
              <a:path w="203628" h="19060" extrusionOk="0">
                <a:moveTo>
                  <a:pt x="0" y="19060"/>
                </a:moveTo>
                <a:lnTo>
                  <a:pt x="203628" y="19060"/>
                </a:lnTo>
                <a:lnTo>
                  <a:pt x="157305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80" name="Shape 80"/>
          <p:cNvSpPr/>
          <p:nvPr/>
        </p:nvSpPr>
        <p:spPr>
          <a:xfrm>
            <a:off x="7341180" y="4767304"/>
            <a:ext cx="1821095" cy="395810"/>
          </a:xfrm>
          <a:custGeom>
            <a:avLst/>
            <a:gdLst/>
            <a:ahLst/>
            <a:cxnLst/>
            <a:rect l="0" t="0" r="0" b="0"/>
            <a:pathLst>
              <a:path w="145484" h="18819" extrusionOk="0">
                <a:moveTo>
                  <a:pt x="145484" y="0"/>
                </a:moveTo>
                <a:lnTo>
                  <a:pt x="145484" y="18819"/>
                </a:lnTo>
                <a:lnTo>
                  <a:pt x="0" y="18819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81" name="Shape 81"/>
          <p:cNvSpPr/>
          <p:nvPr/>
        </p:nvSpPr>
        <p:spPr>
          <a:xfrm>
            <a:off x="8340717" y="4204075"/>
            <a:ext cx="818444" cy="959060"/>
          </a:xfrm>
          <a:custGeom>
            <a:avLst/>
            <a:gdLst/>
            <a:ahLst/>
            <a:cxnLst/>
            <a:rect l="0" t="0" r="0" b="0"/>
            <a:pathLst>
              <a:path w="65384" h="45599" extrusionOk="0">
                <a:moveTo>
                  <a:pt x="65384" y="27022"/>
                </a:moveTo>
                <a:lnTo>
                  <a:pt x="65384" y="0"/>
                </a:lnTo>
                <a:lnTo>
                  <a:pt x="0" y="45599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82" name="Shape 82"/>
          <p:cNvSpPr/>
          <p:nvPr/>
        </p:nvSpPr>
        <p:spPr>
          <a:xfrm>
            <a:off x="1559025" y="-6025"/>
            <a:ext cx="4116775" cy="944875"/>
          </a:xfrm>
          <a:custGeom>
            <a:avLst/>
            <a:gdLst/>
            <a:ahLst/>
            <a:cxnLst/>
            <a:rect l="0" t="0" r="0" b="0"/>
            <a:pathLst>
              <a:path w="164671" h="37795" extrusionOk="0">
                <a:moveTo>
                  <a:pt x="0" y="241"/>
                </a:moveTo>
                <a:lnTo>
                  <a:pt x="132407" y="37795"/>
                </a:lnTo>
                <a:lnTo>
                  <a:pt x="164671" y="0"/>
                </a:lnTo>
                <a:lnTo>
                  <a:pt x="160329" y="241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hape 27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28" name="Shape 28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29" name="Shape 29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0" name="Shape 30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31" name="Shape 31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2" name="Shape 32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3" name="Shape 33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699" cy="85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699" cy="3327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4">
            <a:lumMod val="20000"/>
            <a:lumOff val="80000"/>
            <a:alpha val="2300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699" cy="3327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ABE33F"/>
              </a:buClr>
              <a:buSzPct val="1000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1pPr>
            <a:lvl2pPr lvl="1">
              <a:spcBef>
                <a:spcPts val="480"/>
              </a:spcBef>
              <a:buClr>
                <a:srgbClr val="ABE33F"/>
              </a:buClr>
              <a:buSzPct val="1000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2pPr>
            <a:lvl3pPr lvl="2">
              <a:spcBef>
                <a:spcPts val="480"/>
              </a:spcBef>
              <a:buClr>
                <a:srgbClr val="ABE33F"/>
              </a:buClr>
              <a:buSzPct val="100000"/>
              <a:buFont typeface="Karla"/>
              <a:buChar char="◇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3pPr>
            <a:lvl4pPr lvl="3"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4pPr>
            <a:lvl5pPr lvl="4"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5pPr>
            <a:lvl6pPr lvl="5"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6pPr>
            <a:lvl7pPr lvl="6"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7pPr>
            <a:lvl8pPr lvl="7"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8pPr>
            <a:lvl9pPr lvl="8"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6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5" r:id="rId4"/>
    <p:sldLayoutId id="2147483656" r:id="rId5"/>
    <p:sldLayoutId id="214748365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 idx="4294967295"/>
          </p:nvPr>
        </p:nvSpPr>
        <p:spPr>
          <a:xfrm>
            <a:off x="1619672" y="1131590"/>
            <a:ext cx="6264696" cy="2088232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sz="4000" dirty="0" smtClean="0">
                <a:solidFill>
                  <a:srgbClr val="004C52"/>
                </a:solidFill>
                <a:latin typeface="Palatino Linotype" pitchFamily="18" charset="0"/>
              </a:rPr>
              <a:t>УВЕЛИЧЕНИЕ ДОЛИ БЕЗНАЛИЧНЫХ</a:t>
            </a:r>
            <a:br>
              <a:rPr lang="ru-RU" sz="4000" dirty="0" smtClean="0">
                <a:solidFill>
                  <a:srgbClr val="004C52"/>
                </a:solidFill>
                <a:latin typeface="Palatino Linotype" pitchFamily="18" charset="0"/>
              </a:rPr>
            </a:br>
            <a:r>
              <a:rPr lang="ru-RU" sz="4000" dirty="0" smtClean="0">
                <a:solidFill>
                  <a:srgbClr val="004C52"/>
                </a:solidFill>
                <a:latin typeface="Palatino Linotype" pitchFamily="18" charset="0"/>
              </a:rPr>
              <a:t>ПЛАТЕЖЕЙ</a:t>
            </a:r>
            <a:endParaRPr lang="en" sz="4000" dirty="0">
              <a:solidFill>
                <a:srgbClr val="004C52"/>
              </a:solidFill>
              <a:latin typeface="Microsoft PhagsPa" pitchFamily="34" charset="0"/>
            </a:endParaRPr>
          </a:p>
        </p:txBody>
      </p:sp>
      <p:pic>
        <p:nvPicPr>
          <p:cNvPr id="1028" name="Picture 4" descr="C:\Users\curkan_aa\Desktop\Картинки для слайдов\logo_gov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244408" y="123478"/>
            <a:ext cx="792088" cy="792088"/>
          </a:xfrm>
          <a:prstGeom prst="rect">
            <a:avLst/>
          </a:prstGeom>
          <a:noFill/>
          <a:ln>
            <a:noFill/>
          </a:ln>
          <a:effectLst>
            <a:outerShdw blurRad="63500" sx="120000" sy="120000" algn="ctr" rotWithShape="0">
              <a:schemeClr val="accent1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 prstMaterial="softEdge"/>
        </p:spPr>
      </p:pic>
      <p:sp>
        <p:nvSpPr>
          <p:cNvPr id="9" name="Текст 2"/>
          <p:cNvSpPr>
            <a:spLocks noGrp="1"/>
          </p:cNvSpPr>
          <p:nvPr>
            <p:ph type="body" idx="1"/>
          </p:nvPr>
        </p:nvSpPr>
        <p:spPr>
          <a:xfrm>
            <a:off x="323528" y="3435846"/>
            <a:ext cx="8568952" cy="375583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rgbClr val="0036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Цуркан Алексей Алексеевич</a:t>
            </a:r>
          </a:p>
          <a:p>
            <a:pPr algn="l"/>
            <a:r>
              <a:rPr lang="ru-RU" sz="2000" dirty="0" smtClean="0">
                <a:latin typeface="+mj-lt"/>
              </a:rPr>
              <a:t>Заместитель Председателя Правительства Приднестровья</a:t>
            </a:r>
          </a:p>
          <a:p>
            <a:pPr algn="l"/>
            <a:r>
              <a:rPr lang="ru-RU" sz="2000" dirty="0" smtClean="0">
                <a:latin typeface="+mj-lt"/>
              </a:rPr>
              <a:t>по вопросам стратегического развития и реформ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curkan_aa\Desktop\Картинки для слайдов\logo_gov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244408" y="123478"/>
            <a:ext cx="792088" cy="792088"/>
          </a:xfrm>
          <a:prstGeom prst="rect">
            <a:avLst/>
          </a:prstGeom>
          <a:noFill/>
          <a:ln>
            <a:noFill/>
          </a:ln>
          <a:effectLst>
            <a:outerShdw blurRad="63500" sx="120000" sy="120000" algn="ctr" rotWithShape="0">
              <a:schemeClr val="accent1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 prstMaterial="softEdge"/>
        </p:spPr>
      </p:pic>
      <p:graphicFrame>
        <p:nvGraphicFramePr>
          <p:cNvPr id="4" name="Диаграмма 3"/>
          <p:cNvGraphicFramePr/>
          <p:nvPr/>
        </p:nvGraphicFramePr>
        <p:xfrm>
          <a:off x="0" y="0"/>
          <a:ext cx="9144000" cy="5380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 idx="4294967295"/>
          </p:nvPr>
        </p:nvSpPr>
        <p:spPr>
          <a:xfrm>
            <a:off x="323528" y="771550"/>
            <a:ext cx="8640960" cy="43204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004C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Меры стимулирования роста доли безналичных платежей:</a:t>
            </a:r>
            <a:endParaRPr lang="en" sz="2200" dirty="0">
              <a:solidFill>
                <a:srgbClr val="004C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C:\Users\curkan_aa\Desktop\Картинки для слайдов\logo_gov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244408" y="123478"/>
            <a:ext cx="792088" cy="792088"/>
          </a:xfrm>
          <a:prstGeom prst="rect">
            <a:avLst/>
          </a:prstGeom>
          <a:noFill/>
          <a:ln>
            <a:noFill/>
          </a:ln>
          <a:effectLst>
            <a:outerShdw blurRad="63500" sx="120000" sy="120000" algn="ctr" rotWithShape="0">
              <a:schemeClr val="accent1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 prstMaterial="softEdge"/>
        </p:spPr>
      </p:pic>
      <p:sp>
        <p:nvSpPr>
          <p:cNvPr id="6" name="Shape 125"/>
          <p:cNvSpPr txBox="1">
            <a:spLocks noGrp="1"/>
          </p:cNvSpPr>
          <p:nvPr>
            <p:ph type="body" idx="1"/>
          </p:nvPr>
        </p:nvSpPr>
        <p:spPr>
          <a:xfrm>
            <a:off x="539552" y="1275606"/>
            <a:ext cx="8424936" cy="36501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l">
              <a:spcBef>
                <a:spcPts val="0"/>
              </a:spcBef>
            </a:pPr>
            <a:r>
              <a:rPr lang="ru-RU" sz="1800" b="1" dirty="0" smtClean="0"/>
              <a:t>Формирование благоприятного </a:t>
            </a:r>
            <a:r>
              <a:rPr lang="ru-RU" sz="1800" b="1" dirty="0" err="1" smtClean="0"/>
              <a:t>бизнес-климата</a:t>
            </a:r>
            <a:r>
              <a:rPr lang="ru-RU" sz="1800" b="1" dirty="0" smtClean="0"/>
              <a:t> (макроэкономическая стабильность, адекватная налоговая нагрузка, оптимизация административного воздействия, партнёрство власти и бизнеса);</a:t>
            </a:r>
          </a:p>
          <a:p>
            <a:pPr marL="457200" lvl="0" indent="-228600" algn="l">
              <a:spcBef>
                <a:spcPts val="0"/>
              </a:spcBef>
            </a:pPr>
            <a:r>
              <a:rPr lang="ru-RU" sz="1800" b="1" dirty="0" smtClean="0"/>
              <a:t>Преференциальный подход к созданию условий, содействующих максимальному распространению безналичных расчетов с населением;</a:t>
            </a:r>
          </a:p>
          <a:p>
            <a:pPr marL="457200" lvl="0" indent="-228600" algn="l">
              <a:spcBef>
                <a:spcPts val="0"/>
              </a:spcBef>
            </a:pPr>
            <a:r>
              <a:rPr lang="ru-RU" sz="1800" b="1" dirty="0" smtClean="0"/>
              <a:t>Исключение при проведении розничных платежей отказов в приёме от населения платёжных пластиковых карт;</a:t>
            </a:r>
          </a:p>
          <a:p>
            <a:pPr marL="457200" lvl="0" indent="-228600" algn="l">
              <a:spcBef>
                <a:spcPts val="0"/>
              </a:spcBef>
            </a:pPr>
            <a:r>
              <a:rPr lang="ru-RU" sz="1800" b="1" dirty="0" smtClean="0"/>
              <a:t>Сбалансированность тарифной политики банковских организаций при совершении операций с платежными средствами;</a:t>
            </a:r>
          </a:p>
          <a:p>
            <a:pPr marL="457200" lvl="0" indent="-228600" algn="l">
              <a:spcBef>
                <a:spcPts val="0"/>
              </a:spcBef>
            </a:pPr>
            <a:r>
              <a:rPr lang="ru-RU" sz="1800" b="1" dirty="0" smtClean="0"/>
              <a:t>Установление максимально широкого перечня расчетов, осуществляемых исключительно в безналичном порядке;</a:t>
            </a:r>
          </a:p>
          <a:p>
            <a:pPr marL="457200" lvl="0" indent="-228600" algn="l">
              <a:spcBef>
                <a:spcPts val="0"/>
              </a:spcBef>
            </a:pPr>
            <a:r>
              <a:rPr lang="ru-RU" sz="1800" b="1" dirty="0" smtClean="0"/>
              <a:t>Ограничение суммы расчета, производимой наличными деньгами.</a:t>
            </a:r>
          </a:p>
          <a:p>
            <a:pPr marL="457200" lvl="0" indent="-228600" algn="l">
              <a:spcBef>
                <a:spcPts val="0"/>
              </a:spcBef>
            </a:pPr>
            <a:endParaRPr lang="ru-RU" b="1" dirty="0" smtClean="0"/>
          </a:p>
          <a:p>
            <a:pPr marL="457200" lvl="0" indent="-228600" algn="l">
              <a:spcBef>
                <a:spcPts val="0"/>
              </a:spcBef>
            </a:pPr>
            <a:endParaRPr lang="en" dirty="0"/>
          </a:p>
        </p:txBody>
      </p:sp>
      <p:grpSp>
        <p:nvGrpSpPr>
          <p:cNvPr id="40" name="Shape 430"/>
          <p:cNvGrpSpPr/>
          <p:nvPr/>
        </p:nvGrpSpPr>
        <p:grpSpPr>
          <a:xfrm>
            <a:off x="395536" y="1347614"/>
            <a:ext cx="310874" cy="287379"/>
            <a:chOff x="5975075" y="2327500"/>
            <a:chExt cx="420100" cy="388350"/>
          </a:xfrm>
          <a:gradFill flip="none" rotWithShape="1">
            <a:gsLst>
              <a:gs pos="0">
                <a:srgbClr val="DDEBCF">
                  <a:alpha val="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41" name="Shape 431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  <a:scene3d>
              <a:camera prst="orthographicFront"/>
              <a:lightRig rig="threePt" dir="t"/>
            </a:scene3d>
            <a:sp3d prstMaterial="dkEdge"/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32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  <a:scene3d>
              <a:camera prst="orthographicFront"/>
              <a:lightRig rig="threePt" dir="t"/>
            </a:scene3d>
            <a:sp3d prstMaterial="dkEdge"/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3" name="Shape 430"/>
          <p:cNvGrpSpPr/>
          <p:nvPr/>
        </p:nvGrpSpPr>
        <p:grpSpPr>
          <a:xfrm>
            <a:off x="395536" y="2139702"/>
            <a:ext cx="310874" cy="287379"/>
            <a:chOff x="5975075" y="2327500"/>
            <a:chExt cx="420100" cy="388350"/>
          </a:xfrm>
          <a:gradFill flip="none" rotWithShape="1">
            <a:gsLst>
              <a:gs pos="0">
                <a:srgbClr val="DDEBCF">
                  <a:alpha val="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44" name="Shape 431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  <a:scene3d>
              <a:camera prst="orthographicFront"/>
              <a:lightRig rig="threePt" dir="t"/>
            </a:scene3d>
            <a:sp3d prstMaterial="dkEdge"/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32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  <a:scene3d>
              <a:camera prst="orthographicFront"/>
              <a:lightRig rig="threePt" dir="t"/>
            </a:scene3d>
            <a:sp3d prstMaterial="dkEdge"/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6" name="Shape 430"/>
          <p:cNvGrpSpPr/>
          <p:nvPr/>
        </p:nvGrpSpPr>
        <p:grpSpPr>
          <a:xfrm>
            <a:off x="395536" y="2715766"/>
            <a:ext cx="310874" cy="287379"/>
            <a:chOff x="5975075" y="2327500"/>
            <a:chExt cx="420100" cy="388350"/>
          </a:xfrm>
          <a:gradFill flip="none" rotWithShape="1">
            <a:gsLst>
              <a:gs pos="0">
                <a:srgbClr val="DDEBCF">
                  <a:alpha val="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47" name="Shape 431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  <a:scene3d>
              <a:camera prst="orthographicFront"/>
              <a:lightRig rig="threePt" dir="t"/>
            </a:scene3d>
            <a:sp3d prstMaterial="dkEdge"/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32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  <a:scene3d>
              <a:camera prst="orthographicFront"/>
              <a:lightRig rig="threePt" dir="t"/>
            </a:scene3d>
            <a:sp3d prstMaterial="dkEdge"/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9" name="Shape 430"/>
          <p:cNvGrpSpPr/>
          <p:nvPr/>
        </p:nvGrpSpPr>
        <p:grpSpPr>
          <a:xfrm>
            <a:off x="395536" y="3219822"/>
            <a:ext cx="310874" cy="287379"/>
            <a:chOff x="5975075" y="2327500"/>
            <a:chExt cx="420100" cy="388350"/>
          </a:xfrm>
          <a:gradFill flip="none" rotWithShape="1">
            <a:gsLst>
              <a:gs pos="0">
                <a:srgbClr val="DDEBCF">
                  <a:alpha val="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50" name="Shape 431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  <a:scene3d>
              <a:camera prst="orthographicFront"/>
              <a:lightRig rig="threePt" dir="t"/>
            </a:scene3d>
            <a:sp3d prstMaterial="dkEdge"/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432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  <a:scene3d>
              <a:camera prst="orthographicFront"/>
              <a:lightRig rig="threePt" dir="t"/>
            </a:scene3d>
            <a:sp3d prstMaterial="dkEdge"/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2" name="Shape 430"/>
          <p:cNvGrpSpPr/>
          <p:nvPr/>
        </p:nvGrpSpPr>
        <p:grpSpPr>
          <a:xfrm>
            <a:off x="395536" y="3795886"/>
            <a:ext cx="310874" cy="287379"/>
            <a:chOff x="5975075" y="2327500"/>
            <a:chExt cx="420100" cy="388350"/>
          </a:xfrm>
          <a:gradFill flip="none" rotWithShape="1">
            <a:gsLst>
              <a:gs pos="0">
                <a:srgbClr val="DDEBCF">
                  <a:alpha val="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53" name="Shape 431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  <a:scene3d>
              <a:camera prst="orthographicFront"/>
              <a:lightRig rig="threePt" dir="t"/>
            </a:scene3d>
            <a:sp3d prstMaterial="dkEdge"/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432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  <a:scene3d>
              <a:camera prst="orthographicFront"/>
              <a:lightRig rig="threePt" dir="t"/>
            </a:scene3d>
            <a:sp3d prstMaterial="dkEdge"/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5" name="Shape 430"/>
          <p:cNvGrpSpPr/>
          <p:nvPr/>
        </p:nvGrpSpPr>
        <p:grpSpPr>
          <a:xfrm>
            <a:off x="395536" y="4371950"/>
            <a:ext cx="310874" cy="287379"/>
            <a:chOff x="5975075" y="2327500"/>
            <a:chExt cx="420100" cy="388350"/>
          </a:xfrm>
          <a:gradFill flip="none" rotWithShape="1">
            <a:gsLst>
              <a:gs pos="0">
                <a:srgbClr val="DDEBCF">
                  <a:alpha val="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56" name="Shape 431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  <a:scene3d>
              <a:camera prst="orthographicFront"/>
              <a:lightRig rig="threePt" dir="t"/>
            </a:scene3d>
            <a:sp3d prstMaterial="dkEdge"/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432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  <a:scene3d>
              <a:camera prst="orthographicFront"/>
              <a:lightRig rig="threePt" dir="t"/>
            </a:scene3d>
            <a:sp3d prstMaterial="dkEdge"/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179512" y="398400"/>
            <a:ext cx="8712968" cy="66118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 новации законопроекта</a:t>
            </a:r>
            <a:endParaRPr lang="en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467544" y="1203598"/>
            <a:ext cx="8496944" cy="38164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Преференциальный подход, содействующий максимальному распространению безналичных расчетов с населением:</a:t>
            </a:r>
            <a:endParaRPr lang="en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ru-RU" sz="2200" dirty="0" smtClean="0"/>
              <a:t>Обнуление импортных таможенных пошлин на ввозимое оборудование, обеспечивающее безналичные расчеты</a:t>
            </a:r>
          </a:p>
          <a:p>
            <a:pPr marL="457200" lvl="0" indent="-381000">
              <a:lnSpc>
                <a:spcPct val="115000"/>
              </a:lnSpc>
            </a:pPr>
            <a:r>
              <a:rPr lang="ru-RU" sz="2200" dirty="0" smtClean="0"/>
              <a:t>Введение системы поощрений и преференций (в т.ч. налоговых, административных) при увеличении доли безналичных расчетов с населением в торговом обороте розничных компаний</a:t>
            </a:r>
          </a:p>
          <a:p>
            <a:pPr marL="457200" lvl="0" indent="-381000">
              <a:lnSpc>
                <a:spcPct val="115000"/>
              </a:lnSpc>
            </a:pPr>
            <a:r>
              <a:rPr lang="ru-RU" sz="2200" dirty="0" smtClean="0"/>
              <a:t>Уменьшение налогооблагаемой базы на расходы, связанные с приобретением и обслуживанием платежного оборудования</a:t>
            </a:r>
          </a:p>
        </p:txBody>
      </p:sp>
      <p:pic>
        <p:nvPicPr>
          <p:cNvPr id="4" name="Picture 4" descr="C:\Users\curkan_aa\Desktop\Картинки для слайдов\logo_gov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244408" y="123478"/>
            <a:ext cx="792088" cy="792088"/>
          </a:xfrm>
          <a:prstGeom prst="rect">
            <a:avLst/>
          </a:prstGeom>
          <a:noFill/>
          <a:ln>
            <a:noFill/>
          </a:ln>
          <a:effectLst>
            <a:outerShdw blurRad="63500" sx="120000" sy="120000" algn="ctr" rotWithShape="0">
              <a:schemeClr val="accent1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 prstMaterial="softEdge"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179512" y="398400"/>
            <a:ext cx="8712968" cy="66118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 новации законопроекта</a:t>
            </a:r>
            <a:endParaRPr lang="en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323528" y="1059582"/>
            <a:ext cx="8640960" cy="388843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buNone/>
            </a:pP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Исключение при проведении розничных платежей отказов в приёме от населения платёжных пластиковых карт</a:t>
            </a:r>
          </a:p>
          <a:p>
            <a:pPr lvl="0" algn="ctr">
              <a:buNone/>
            </a:pPr>
            <a:r>
              <a:rPr lang="ru-RU" sz="2100" b="1" dirty="0" smtClean="0"/>
              <a:t>(</a:t>
            </a:r>
            <a:r>
              <a:rPr lang="ru-RU" sz="2100" b="1" i="1" dirty="0" smtClean="0"/>
              <a:t>поэтапное внедрение, с учетом степени готовности субъектов предпринимательства и фиксированным временным периодом</a:t>
            </a:r>
            <a:r>
              <a:rPr lang="ru-RU" sz="2100" b="1" dirty="0" smtClean="0"/>
              <a:t>):</a:t>
            </a:r>
            <a:endParaRPr lang="en" sz="2100" dirty="0"/>
          </a:p>
          <a:p>
            <a:pPr marL="457200" lvl="0" indent="-381000">
              <a:lnSpc>
                <a:spcPct val="115000"/>
              </a:lnSpc>
            </a:pPr>
            <a:r>
              <a:rPr lang="ru-RU" sz="2100" dirty="0" smtClean="0"/>
              <a:t>Определение обязанности для субъектов предпринимательства (исходя из вида деятельности, торговой площади, объёма выручки) обеспечить возможность для населения произвести расчет по сделке с использованием платежных пластиковых карт</a:t>
            </a:r>
          </a:p>
          <a:p>
            <a:pPr marL="457200" lvl="0" indent="-381000">
              <a:lnSpc>
                <a:spcPct val="115000"/>
              </a:lnSpc>
            </a:pPr>
            <a:r>
              <a:rPr lang="ru-RU" sz="2100" dirty="0" smtClean="0"/>
              <a:t>Установление административной ответственности за отказ применять в расчетах с населением платежные пластиковые карты</a:t>
            </a:r>
          </a:p>
        </p:txBody>
      </p:sp>
      <p:pic>
        <p:nvPicPr>
          <p:cNvPr id="4" name="Picture 4" descr="C:\Users\curkan_aa\Desktop\Картинки для слайдов\logo_gov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244408" y="123478"/>
            <a:ext cx="792088" cy="792088"/>
          </a:xfrm>
          <a:prstGeom prst="rect">
            <a:avLst/>
          </a:prstGeom>
          <a:noFill/>
          <a:ln>
            <a:noFill/>
          </a:ln>
          <a:effectLst>
            <a:outerShdw blurRad="63500" sx="120000" sy="120000" algn="ctr" rotWithShape="0">
              <a:schemeClr val="accent1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 prstMaterial="softEdge"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179512" y="398400"/>
            <a:ext cx="8712968" cy="66118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 новации законопроекта</a:t>
            </a:r>
            <a:endParaRPr lang="en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323528" y="1275606"/>
            <a:ext cx="8640960" cy="338437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Ограничение суммы расчета по сделкам</a:t>
            </a:r>
          </a:p>
          <a:p>
            <a:pPr lvl="0"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наличными денежными средствами</a:t>
            </a:r>
          </a:p>
          <a:p>
            <a:pPr marL="457200" lvl="0" indent="-381000">
              <a:lnSpc>
                <a:spcPct val="115000"/>
              </a:lnSpc>
            </a:pPr>
            <a:r>
              <a:rPr lang="ru-RU" sz="2100" dirty="0" smtClean="0"/>
              <a:t>Поэтапное введение (в т.ч. и во времени) в действие данной нормы, исходя из наличия на внутреннем рынке соответствующей инфраструктуры по обеспечению безналичных расчетов</a:t>
            </a:r>
          </a:p>
          <a:p>
            <a:pPr marL="457200" indent="-381000">
              <a:lnSpc>
                <a:spcPct val="115000"/>
              </a:lnSpc>
            </a:pPr>
            <a:r>
              <a:rPr lang="ru-RU" sz="2100" dirty="0" smtClean="0"/>
              <a:t>Установление ограничений по сделкам с наличными деньгами будет дифференцированным - по видам сделок</a:t>
            </a:r>
          </a:p>
          <a:p>
            <a:pPr marL="457200" indent="-381000">
              <a:lnSpc>
                <a:spcPct val="115000"/>
              </a:lnSpc>
            </a:pPr>
            <a:r>
              <a:rPr lang="ru-RU" sz="2100" dirty="0" smtClean="0"/>
              <a:t>Определение исчерпывающего перечня расчетов, допустимых к осуществлению в наличном порядке</a:t>
            </a:r>
          </a:p>
          <a:p>
            <a:pPr marL="457200" indent="-381000">
              <a:lnSpc>
                <a:spcPct val="115000"/>
              </a:lnSpc>
            </a:pPr>
            <a:endParaRPr lang="ru-RU" sz="2100" dirty="0" smtClean="0"/>
          </a:p>
        </p:txBody>
      </p:sp>
      <p:pic>
        <p:nvPicPr>
          <p:cNvPr id="4" name="Picture 4" descr="C:\Users\curkan_aa\Desktop\Картинки для слайдов\logo_gov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244408" y="123478"/>
            <a:ext cx="792088" cy="792088"/>
          </a:xfrm>
          <a:prstGeom prst="rect">
            <a:avLst/>
          </a:prstGeom>
          <a:noFill/>
          <a:ln>
            <a:noFill/>
          </a:ln>
          <a:effectLst>
            <a:outerShdw blurRad="63500" sx="120000" sy="120000" algn="ctr" rotWithShape="0">
              <a:schemeClr val="accent1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 prstMaterial="softEdge"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179512" y="1991825"/>
            <a:ext cx="8964487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  <a:endParaRPr lang="e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subTitle" idx="4294967295"/>
          </p:nvPr>
        </p:nvSpPr>
        <p:spPr>
          <a:xfrm>
            <a:off x="1691680" y="4587974"/>
            <a:ext cx="5511800" cy="41116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г. Тирасполь, 2017 </a:t>
            </a:r>
            <a:endParaRPr lang="e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C:\Users\curkan_aa\Desktop\Картинки для слайдов\logo_gov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244408" y="123478"/>
            <a:ext cx="792088" cy="792088"/>
          </a:xfrm>
          <a:prstGeom prst="rect">
            <a:avLst/>
          </a:prstGeom>
          <a:noFill/>
          <a:ln>
            <a:noFill/>
          </a:ln>
          <a:effectLst>
            <a:outerShdw blurRad="63500" sx="120000" sy="120000" algn="ctr" rotWithShape="0">
              <a:schemeClr val="accent1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 prstMaterial="softEdge"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115616" y="987574"/>
            <a:ext cx="7370699" cy="85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ТЕНЕВАЯ ЭКОНОМИКА</a:t>
            </a:r>
            <a:endParaRPr lang="en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179512" y="1707654"/>
            <a:ext cx="8964488" cy="3096344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ru-RU" sz="2400" b="1" dirty="0" smtClean="0"/>
              <a:t> </a:t>
            </a:r>
            <a:r>
              <a:rPr lang="ru-RU" sz="2600" b="1" dirty="0" smtClean="0"/>
              <a:t>11</a:t>
            </a:r>
            <a:r>
              <a:rPr lang="ru-RU" sz="2400" b="1" dirty="0" smtClean="0"/>
              <a:t> трлн. долл. в год создаётся в «тени» (12% мирового ВВП)</a:t>
            </a:r>
          </a:p>
          <a:p>
            <a:pPr>
              <a:lnSpc>
                <a:spcPct val="130000"/>
              </a:lnSpc>
            </a:pPr>
            <a:r>
              <a:rPr lang="ru-RU" sz="2400" b="1" dirty="0"/>
              <a:t>средний размер теневой деятельности в странах</a:t>
            </a:r>
            <a:br>
              <a:rPr lang="ru-RU" sz="2400" b="1" dirty="0"/>
            </a:br>
            <a:r>
              <a:rPr lang="ru-RU" sz="2400" b="1" dirty="0"/>
              <a:t>     Европы - 18% от ВВП</a:t>
            </a:r>
            <a:endParaRPr lang="ru-RU" sz="2400" b="1" dirty="0" smtClean="0"/>
          </a:p>
          <a:p>
            <a:pPr>
              <a:lnSpc>
                <a:spcPct val="130000"/>
              </a:lnSpc>
            </a:pPr>
            <a:r>
              <a:rPr lang="ru-RU" sz="2400" b="1" dirty="0"/>
              <a:t>Объем теневой экономики РФ – около 22% от </a:t>
            </a:r>
            <a:r>
              <a:rPr lang="ru-RU" sz="2400" b="1" dirty="0" smtClean="0"/>
              <a:t>ВВП</a:t>
            </a:r>
          </a:p>
          <a:p>
            <a:pPr>
              <a:lnSpc>
                <a:spcPct val="130000"/>
              </a:lnSpc>
            </a:pPr>
            <a:r>
              <a:rPr lang="ru-RU" sz="2400" b="1" dirty="0"/>
              <a:t>Объем теневой экономики ПМР – около 30-35% от ВВП</a:t>
            </a:r>
            <a:endParaRPr lang="ru-RU" sz="2400" b="1" dirty="0" smtClean="0"/>
          </a:p>
          <a:p>
            <a:pPr>
              <a:lnSpc>
                <a:spcPct val="130000"/>
              </a:lnSpc>
            </a:pPr>
            <a:endParaRPr lang="ru-RU" sz="2400" b="1" dirty="0"/>
          </a:p>
        </p:txBody>
      </p:sp>
      <p:pic>
        <p:nvPicPr>
          <p:cNvPr id="17" name="Picture 4" descr="C:\Users\curkan_aa\Desktop\Картинки для слайдов\logo_gov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244408" y="123478"/>
            <a:ext cx="792088" cy="792088"/>
          </a:xfrm>
          <a:prstGeom prst="rect">
            <a:avLst/>
          </a:prstGeom>
          <a:noFill/>
          <a:ln>
            <a:noFill/>
          </a:ln>
          <a:effectLst>
            <a:outerShdw blurRad="63500" sx="120000" sy="120000" algn="ctr" rotWithShape="0">
              <a:schemeClr val="accent1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 prstMaterial="softEdge"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curkan_aa\Desktop\Картинки для слайдов\logo_gov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244408" y="123478"/>
            <a:ext cx="792088" cy="792088"/>
          </a:xfrm>
          <a:prstGeom prst="rect">
            <a:avLst/>
          </a:prstGeom>
          <a:noFill/>
          <a:ln>
            <a:noFill/>
          </a:ln>
          <a:effectLst>
            <a:outerShdw blurRad="63500" sx="120000" sy="120000" algn="ctr" rotWithShape="0">
              <a:schemeClr val="accent1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 prstMaterial="softEdge"/>
        </p:spPr>
      </p:pic>
      <p:pic>
        <p:nvPicPr>
          <p:cNvPr id="2052" name="Picture 4" descr="\\192.168.111.3\общая\Цуркан А.А\4072017 исправленное в PAINT\FG-The-Shadow-Economy-in-Europe-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9592" y="195486"/>
            <a:ext cx="7130950" cy="4773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67544" y="450862"/>
            <a:ext cx="8424936" cy="929408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Преимущества безналичного</a:t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денежного обращения</a:t>
            </a:r>
            <a:endParaRPr lang="en" sz="3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467544" y="1491630"/>
            <a:ext cx="8136904" cy="345638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 Появление принципиально новых способов ведения</a:t>
            </a:r>
            <a:br>
              <a:rPr lang="ru-RU" sz="2400" b="1" dirty="0" smtClean="0"/>
            </a:br>
            <a:r>
              <a:rPr lang="ru-RU" sz="2400" b="1" dirty="0" smtClean="0"/>
              <a:t>    бизнеса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 Повышение скорости денежного обращения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 Обеспечение прозрачности операций и расчетов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 Защита прав потребителей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 Сокращение расходов на обслуживание наличного</a:t>
            </a:r>
            <a:br>
              <a:rPr lang="ru-RU" sz="2400" b="1" dirty="0" smtClean="0"/>
            </a:br>
            <a:r>
              <a:rPr lang="ru-RU" sz="2400" b="1" dirty="0" smtClean="0"/>
              <a:t>    денежного оборота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 Расширение кредитных возможностей банковской  </a:t>
            </a:r>
            <a:br>
              <a:rPr lang="ru-RU" sz="2400" b="1" dirty="0" smtClean="0"/>
            </a:br>
            <a:r>
              <a:rPr lang="ru-RU" sz="2400" b="1" dirty="0" smtClean="0"/>
              <a:t>    системы</a:t>
            </a:r>
          </a:p>
          <a:p>
            <a:pPr>
              <a:buFont typeface="Wingdings" pitchFamily="2" charset="2"/>
              <a:buChar char="Ø"/>
            </a:pPr>
            <a:endParaRPr lang="ru-RU" sz="2400" b="1" i="1" dirty="0" smtClean="0"/>
          </a:p>
          <a:p>
            <a:pPr>
              <a:buFont typeface="Wingdings" pitchFamily="2" charset="2"/>
              <a:buChar char="Ø"/>
            </a:pPr>
            <a:endParaRPr lang="ru-RU" sz="2400" b="1" i="1" dirty="0" smtClean="0"/>
          </a:p>
          <a:p>
            <a:pPr>
              <a:buFont typeface="Wingdings" pitchFamily="2" charset="2"/>
              <a:buChar char="Ø"/>
            </a:pPr>
            <a:endParaRPr lang="ru-RU" sz="2400" b="1" i="1" dirty="0" smtClean="0"/>
          </a:p>
          <a:p>
            <a:pPr>
              <a:buFont typeface="Wingdings" pitchFamily="2" charset="2"/>
              <a:buChar char="Ø"/>
            </a:pPr>
            <a:endParaRPr lang="ru-RU" sz="2400" b="1" i="1" dirty="0" smtClean="0"/>
          </a:p>
        </p:txBody>
      </p:sp>
      <p:pic>
        <p:nvPicPr>
          <p:cNvPr id="17" name="Picture 4" descr="C:\Users\curkan_aa\Desktop\Картинки для слайдов\logo_gov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244408" y="123478"/>
            <a:ext cx="792088" cy="792088"/>
          </a:xfrm>
          <a:prstGeom prst="rect">
            <a:avLst/>
          </a:prstGeom>
          <a:noFill/>
          <a:ln>
            <a:noFill/>
          </a:ln>
          <a:effectLst>
            <a:outerShdw blurRad="63500" sx="120000" sy="120000" algn="ctr" rotWithShape="0">
              <a:schemeClr val="accent1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 prstMaterial="softEdge"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ctrTitle" idx="4294967295"/>
          </p:nvPr>
        </p:nvSpPr>
        <p:spPr>
          <a:xfrm>
            <a:off x="539552" y="1059582"/>
            <a:ext cx="8424936" cy="89489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6600" dirty="0" smtClean="0">
                <a:solidFill>
                  <a:srgbClr val="86BB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la"/>
                <a:ea typeface="Karla"/>
                <a:cs typeface="Karla"/>
                <a:sym typeface="Karla"/>
              </a:rPr>
              <a:t>147</a:t>
            </a:r>
            <a:r>
              <a:rPr lang="ru-RU" sz="6600" dirty="0" smtClean="0">
                <a:solidFill>
                  <a:srgbClr val="86BB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la"/>
                <a:ea typeface="Karla"/>
                <a:cs typeface="Karla"/>
                <a:sym typeface="Karla"/>
              </a:rPr>
              <a:t> </a:t>
            </a:r>
            <a:r>
              <a:rPr lang="en" sz="6600" dirty="0" smtClean="0">
                <a:solidFill>
                  <a:srgbClr val="86BB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la"/>
                <a:ea typeface="Karla"/>
                <a:cs typeface="Karla"/>
                <a:sym typeface="Karla"/>
              </a:rPr>
              <a:t>452</a:t>
            </a:r>
            <a:r>
              <a:rPr lang="ru-RU" sz="6600" dirty="0" smtClean="0">
                <a:solidFill>
                  <a:srgbClr val="86BB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la"/>
                <a:ea typeface="Karla"/>
                <a:cs typeface="Karla"/>
                <a:sym typeface="Karla"/>
              </a:rPr>
              <a:t> </a:t>
            </a:r>
            <a:r>
              <a:rPr lang="ru-RU" sz="3600" dirty="0" smtClean="0">
                <a:solidFill>
                  <a:srgbClr val="86BB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la"/>
                <a:ea typeface="Karla"/>
                <a:cs typeface="Karla"/>
                <a:sym typeface="Karla"/>
              </a:rPr>
              <a:t>чел.</a:t>
            </a:r>
            <a:endParaRPr lang="en" sz="6000" dirty="0">
              <a:solidFill>
                <a:srgbClr val="86BB1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1" name="Shape 211"/>
          <p:cNvSpPr txBox="1">
            <a:spLocks noGrp="1"/>
          </p:cNvSpPr>
          <p:nvPr>
            <p:ph type="subTitle" idx="4294967295"/>
          </p:nvPr>
        </p:nvSpPr>
        <p:spPr>
          <a:xfrm>
            <a:off x="1763688" y="1851670"/>
            <a:ext cx="5945099" cy="46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По состоянию на 1 апреля 2017 года</a:t>
            </a:r>
            <a:endParaRPr lang="en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2" name="Shape 212"/>
          <p:cNvSpPr txBox="1">
            <a:spLocks noGrp="1"/>
          </p:cNvSpPr>
          <p:nvPr>
            <p:ph type="ctrTitle" idx="4294967295"/>
          </p:nvPr>
        </p:nvSpPr>
        <p:spPr>
          <a:xfrm>
            <a:off x="1331640" y="3867894"/>
            <a:ext cx="5945099" cy="894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sz="6600" dirty="0" smtClean="0">
                <a:solidFill>
                  <a:srgbClr val="004C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la"/>
                <a:ea typeface="Karla"/>
                <a:cs typeface="Karla"/>
                <a:sym typeface="Karla"/>
              </a:rPr>
              <a:t>4 331,1</a:t>
            </a:r>
            <a:r>
              <a:rPr lang="ru-RU" sz="6000" dirty="0" smtClean="0">
                <a:solidFill>
                  <a:srgbClr val="004C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la"/>
                <a:ea typeface="Karla"/>
                <a:cs typeface="Karla"/>
                <a:sym typeface="Karla"/>
              </a:rPr>
              <a:t> </a:t>
            </a:r>
            <a:r>
              <a:rPr lang="ru-RU" sz="3600" dirty="0" smtClean="0">
                <a:solidFill>
                  <a:srgbClr val="004C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la"/>
                <a:ea typeface="Karla"/>
                <a:cs typeface="Karla"/>
                <a:sym typeface="Karla"/>
              </a:rPr>
              <a:t>млн руб.</a:t>
            </a:r>
            <a:endParaRPr lang="en" sz="3600" dirty="0">
              <a:solidFill>
                <a:srgbClr val="004C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3" name="Shape 213"/>
          <p:cNvSpPr txBox="1">
            <a:spLocks noGrp="1"/>
          </p:cNvSpPr>
          <p:nvPr>
            <p:ph type="subTitle" idx="4294967295"/>
          </p:nvPr>
        </p:nvSpPr>
        <p:spPr>
          <a:xfrm>
            <a:off x="35496" y="3579862"/>
            <a:ext cx="9108504" cy="46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sz="2800" dirty="0" smtClean="0"/>
              <a:t>Объём </a:t>
            </a:r>
            <a:r>
              <a:rPr lang="ru-RU" sz="2800" dirty="0" smtClean="0"/>
              <a:t>операций </a:t>
            </a:r>
            <a:r>
              <a:rPr lang="ru-RU" sz="2800" dirty="0" smtClean="0"/>
              <a:t>в денежном выражении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2016 год:</a:t>
            </a:r>
            <a:endParaRPr lang="e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ctrTitle" idx="4294967295"/>
          </p:nvPr>
        </p:nvSpPr>
        <p:spPr>
          <a:xfrm>
            <a:off x="539552" y="2139702"/>
            <a:ext cx="8316416" cy="894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sz="6000" dirty="0" smtClean="0">
                <a:solidFill>
                  <a:srgbClr val="00AE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la"/>
                <a:ea typeface="Karla"/>
                <a:cs typeface="Karla"/>
                <a:sym typeface="Karla"/>
              </a:rPr>
              <a:t>524 400</a:t>
            </a:r>
            <a:r>
              <a:rPr lang="en" sz="6000" dirty="0" smtClean="0">
                <a:solidFill>
                  <a:srgbClr val="00AE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la"/>
                <a:ea typeface="Karla"/>
                <a:cs typeface="Karla"/>
                <a:sym typeface="Karla"/>
              </a:rPr>
              <a:t> </a:t>
            </a:r>
            <a:r>
              <a:rPr lang="ru-RU" sz="4800" dirty="0" smtClean="0">
                <a:solidFill>
                  <a:srgbClr val="00AE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la"/>
                <a:ea typeface="Karla"/>
                <a:cs typeface="Karla"/>
                <a:sym typeface="Karla"/>
              </a:rPr>
              <a:t>счетов клиентов</a:t>
            </a:r>
            <a:endParaRPr lang="en" sz="4800" dirty="0">
              <a:solidFill>
                <a:srgbClr val="00AE9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5" name="Shape 215"/>
          <p:cNvSpPr txBox="1">
            <a:spLocks noGrp="1"/>
          </p:cNvSpPr>
          <p:nvPr>
            <p:ph type="subTitle" idx="4294967295"/>
          </p:nvPr>
        </p:nvSpPr>
        <p:spPr>
          <a:xfrm>
            <a:off x="3491880" y="2931790"/>
            <a:ext cx="5472608" cy="46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00AE9D"/>
                </a:solidFill>
              </a:rPr>
              <a:t>(клиентов - физических лиц)</a:t>
            </a:r>
            <a:endParaRPr lang="en" sz="2800" dirty="0">
              <a:solidFill>
                <a:srgbClr val="00AE9D"/>
              </a:solidFill>
            </a:endParaRPr>
          </a:p>
        </p:txBody>
      </p:sp>
      <p:pic>
        <p:nvPicPr>
          <p:cNvPr id="9" name="Picture 4" descr="C:\Users\curkan_aa\Desktop\Картинки для слайдов\logo_gov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244408" y="123478"/>
            <a:ext cx="792088" cy="792088"/>
          </a:xfrm>
          <a:prstGeom prst="rect">
            <a:avLst/>
          </a:prstGeom>
          <a:noFill/>
          <a:ln>
            <a:noFill/>
          </a:ln>
          <a:effectLst>
            <a:outerShdw blurRad="63500" sx="120000" sy="120000" algn="ctr" rotWithShape="0">
              <a:schemeClr val="accent1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 prstMaterial="softEdge"/>
        </p:spPr>
      </p:pic>
      <p:sp>
        <p:nvSpPr>
          <p:cNvPr id="10" name="Shape 211"/>
          <p:cNvSpPr txBox="1">
            <a:spLocks/>
          </p:cNvSpPr>
          <p:nvPr/>
        </p:nvSpPr>
        <p:spPr>
          <a:xfrm>
            <a:off x="395536" y="740398"/>
            <a:ext cx="7848872" cy="46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ct val="100000"/>
              <a:buFont typeface="Karla"/>
              <a:buNone/>
              <a:tabLst/>
              <a:defRPr/>
            </a:pPr>
            <a:r>
              <a:rPr lang="ru-RU" sz="3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la"/>
                <a:ea typeface="Karla"/>
                <a:cs typeface="Karla"/>
                <a:sym typeface="Karla"/>
              </a:rPr>
              <a:t>Количество держателей платёжных карт</a:t>
            </a:r>
            <a:endParaRPr kumimoji="0" lang="en" sz="3000" b="1" i="0" u="none" strike="noStrike" kern="0" cap="none" spc="0" normalizeH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rla"/>
              <a:ea typeface="Karla"/>
              <a:cs typeface="Karla"/>
              <a:sym typeface="Karl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curkan_aa\Desktop\Картинки для слайдов\logo_gov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244408" y="123478"/>
            <a:ext cx="792088" cy="792088"/>
          </a:xfrm>
          <a:prstGeom prst="rect">
            <a:avLst/>
          </a:prstGeom>
          <a:noFill/>
          <a:ln>
            <a:noFill/>
          </a:ln>
          <a:effectLst>
            <a:outerShdw blurRad="63500" sx="120000" sy="120000" algn="ctr" rotWithShape="0">
              <a:schemeClr val="accent1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 prstMaterial="softEdge"/>
        </p:spPr>
      </p:pic>
      <p:graphicFrame>
        <p:nvGraphicFramePr>
          <p:cNvPr id="4" name="Диаграмма 3"/>
          <p:cNvGraphicFramePr/>
          <p:nvPr/>
        </p:nvGraphicFramePr>
        <p:xfrm>
          <a:off x="0" y="0"/>
          <a:ext cx="9144000" cy="5380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curkan_aa\Desktop\Картинки для слайдов\logo_gov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244408" y="123478"/>
            <a:ext cx="792088" cy="792088"/>
          </a:xfrm>
          <a:prstGeom prst="rect">
            <a:avLst/>
          </a:prstGeom>
          <a:noFill/>
          <a:ln>
            <a:noFill/>
          </a:ln>
          <a:effectLst>
            <a:outerShdw blurRad="63500" sx="120000" sy="120000" algn="ctr" rotWithShape="0">
              <a:schemeClr val="accent1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 prstMaterial="softEdge"/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4114822699"/>
              </p:ext>
            </p:extLst>
          </p:nvPr>
        </p:nvGraphicFramePr>
        <p:xfrm>
          <a:off x="0" y="0"/>
          <a:ext cx="9144000" cy="5380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curkan_aa\Desktop\Картинки для слайдов\logo_gov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244408" y="123478"/>
            <a:ext cx="792088" cy="792088"/>
          </a:xfrm>
          <a:prstGeom prst="rect">
            <a:avLst/>
          </a:prstGeom>
          <a:noFill/>
          <a:ln>
            <a:noFill/>
          </a:ln>
          <a:effectLst>
            <a:outerShdw blurRad="63500" sx="120000" sy="120000" algn="ctr" rotWithShape="0">
              <a:schemeClr val="accent1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 prstMaterial="softEdge"/>
        </p:spPr>
      </p:pic>
      <p:graphicFrame>
        <p:nvGraphicFramePr>
          <p:cNvPr id="6" name="Диаграмма 5"/>
          <p:cNvGraphicFramePr/>
          <p:nvPr/>
        </p:nvGraphicFramePr>
        <p:xfrm>
          <a:off x="0" y="195486"/>
          <a:ext cx="9144000" cy="4948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192.168.111.3\общая\Цуркан А.А\4072017 исправленное в PAINT\FG-The-Shadow-Economy-in-Europe-1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195486"/>
            <a:ext cx="7733405" cy="4752528"/>
          </a:xfrm>
          <a:prstGeom prst="rect">
            <a:avLst/>
          </a:prstGeom>
          <a:noFill/>
        </p:spPr>
      </p:pic>
      <p:pic>
        <p:nvPicPr>
          <p:cNvPr id="12" name="Picture 4" descr="C:\Users\curkan_aa\Desktop\Картинки для слайдов\logo_gov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8244408" y="123478"/>
            <a:ext cx="792088" cy="792088"/>
          </a:xfrm>
          <a:prstGeom prst="rect">
            <a:avLst/>
          </a:prstGeom>
          <a:noFill/>
          <a:ln>
            <a:noFill/>
          </a:ln>
          <a:effectLst>
            <a:outerShdw blurRad="63500" sx="120000" sy="120000" algn="ctr" rotWithShape="0">
              <a:schemeClr val="accent1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 prstMaterial="softEdge"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cal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425</Words>
  <Application>Microsoft Office PowerPoint</Application>
  <PresentationFormat>Экран (16:9)</PresentationFormat>
  <Paragraphs>61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Palatino Linotype</vt:lpstr>
      <vt:lpstr>Raleway</vt:lpstr>
      <vt:lpstr>Microsoft PhagsPa</vt:lpstr>
      <vt:lpstr>Karla</vt:lpstr>
      <vt:lpstr>Wingdings</vt:lpstr>
      <vt:lpstr>Escalus template</vt:lpstr>
      <vt:lpstr>УВЕЛИЧЕНИЕ ДОЛИ БЕЗНАЛИЧНЫХ ПЛАТЕЖЕЙ</vt:lpstr>
      <vt:lpstr>ТЕНЕВАЯ ЭКОНОМИКА</vt:lpstr>
      <vt:lpstr>Слайд 3</vt:lpstr>
      <vt:lpstr>Преимущества безналичного денежного обращения</vt:lpstr>
      <vt:lpstr>147 452 чел.</vt:lpstr>
      <vt:lpstr>Слайд 6</vt:lpstr>
      <vt:lpstr>Слайд 7</vt:lpstr>
      <vt:lpstr>Слайд 8</vt:lpstr>
      <vt:lpstr>Слайд 9</vt:lpstr>
      <vt:lpstr>Слайд 10</vt:lpstr>
      <vt:lpstr>Меры стимулирования роста доли безналичных платежей:</vt:lpstr>
      <vt:lpstr>Ключевые новации законопроекта</vt:lpstr>
      <vt:lpstr>Ключевые новации законопроекта</vt:lpstr>
      <vt:lpstr>Ключевые новации законопроекта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Цуркан Алексей Алексеевич</dc:creator>
  <cp:lastModifiedBy>curkan_aa</cp:lastModifiedBy>
  <cp:revision>142</cp:revision>
  <dcterms:modified xsi:type="dcterms:W3CDTF">2017-07-05T16:08:12Z</dcterms:modified>
</cp:coreProperties>
</file>