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1" r:id="rId4"/>
    <p:sldId id="260" r:id="rId5"/>
    <p:sldId id="284" r:id="rId6"/>
    <p:sldId id="285" r:id="rId7"/>
    <p:sldId id="287" r:id="rId8"/>
    <p:sldId id="272" r:id="rId9"/>
    <p:sldId id="292" r:id="rId10"/>
    <p:sldId id="286" r:id="rId11"/>
    <p:sldId id="282" r:id="rId12"/>
    <p:sldId id="298" r:id="rId13"/>
    <p:sldId id="299" r:id="rId14"/>
    <p:sldId id="297" r:id="rId15"/>
    <p:sldId id="289" r:id="rId16"/>
    <p:sldId id="288" r:id="rId17"/>
    <p:sldId id="29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Количество зарегистрированных (действующих)  организаций в ЕГРПО по состоянию на 1 января 2019-2021 гг.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10175</c:v>
                </c:pt>
                <c:pt idx="1">
                  <c:v>9687</c:v>
                </c:pt>
                <c:pt idx="2">
                  <c:v>9459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265816"/>
        <c:axId val="308919536"/>
      </c:lineChart>
      <c:catAx>
        <c:axId val="37126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919536"/>
        <c:crosses val="autoZero"/>
        <c:auto val="1"/>
        <c:lblAlgn val="ctr"/>
        <c:lblOffset val="100"/>
        <c:noMultiLvlLbl val="0"/>
      </c:catAx>
      <c:valAx>
        <c:axId val="308919536"/>
        <c:scaling>
          <c:orientation val="minMax"/>
          <c:max val="10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26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98437500000004"/>
          <c:y val="0.5085149170450961"/>
          <c:w val="0.22997280245660023"/>
          <c:h val="0.11412752551700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Внесено изменений в ЕГРПО за период с 2018 по 2020 гг.</a:t>
            </a:r>
            <a:endParaRPr lang="ru-RU" sz="1400" b="1" dirty="0"/>
          </a:p>
        </c:rich>
      </c:tx>
      <c:layout>
        <c:manualLayout>
          <c:xMode val="edge"/>
          <c:yMode val="edge"/>
          <c:x val="0.19590552270735584"/>
          <c:y val="5.4745699428535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новые организации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</c:v>
                </c:pt>
                <c:pt idx="1">
                  <c:v>280</c:v>
                </c:pt>
                <c:pt idx="2">
                  <c:v>209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внесено изменений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279</c:v>
                </c:pt>
                <c:pt idx="1">
                  <c:v>214</c:v>
                </c:pt>
                <c:pt idx="2">
                  <c:v>161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закрытые организации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541</c:v>
                </c:pt>
                <c:pt idx="1">
                  <c:v>773</c:v>
                </c:pt>
                <c:pt idx="2">
                  <c:v>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280576"/>
        <c:axId val="372591736"/>
        <c:axId val="0"/>
      </c:bar3DChart>
      <c:catAx>
        <c:axId val="3062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591736"/>
        <c:crosses val="autoZero"/>
        <c:auto val="1"/>
        <c:lblAlgn val="ctr"/>
        <c:lblOffset val="100"/>
        <c:noMultiLvlLbl val="0"/>
      </c:catAx>
      <c:valAx>
        <c:axId val="37259173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Количество исходящей корреспонденции и исполнено поручений Президента ПМР</a:t>
            </a:r>
            <a:r>
              <a:rPr lang="ru-RU" b="1" baseline="0" dirty="0" smtClean="0"/>
              <a:t> и Правительства ПМР</a:t>
            </a:r>
            <a:endParaRPr lang="ru-RU" b="1" dirty="0"/>
          </a:p>
        </c:rich>
      </c:tx>
      <c:layout>
        <c:manualLayout>
          <c:xMode val="edge"/>
          <c:yMode val="edge"/>
          <c:x val="0.149097563976377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0066437007875E-2"/>
          <c:y val="6.0718770064323184E-2"/>
          <c:w val="0.88259633366141732"/>
          <c:h val="0.8449124111151321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исходящей корреспонденции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1335</c:v>
                </c:pt>
                <c:pt idx="1">
                  <c:v>1208</c:v>
                </c:pt>
                <c:pt idx="2">
                  <c:v>1460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исполненых поручений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25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592912"/>
        <c:axId val="372590560"/>
        <c:axId val="0"/>
      </c:bar3DChart>
      <c:valAx>
        <c:axId val="37259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592912"/>
        <c:crosses val="autoZero"/>
        <c:crossBetween val="between"/>
      </c:valAx>
      <c:catAx>
        <c:axId val="37259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590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Количество организаций, предоставивших статистическую отчетность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НКО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1597</c:v>
                </c:pt>
                <c:pt idx="1">
                  <c:v>1730</c:v>
                </c:pt>
                <c:pt idx="2">
                  <c:v>1696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pattFill prst="pct20">
              <a:fgClr>
                <a:srgbClr val="B9B9B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4624</c:v>
                </c:pt>
                <c:pt idx="1">
                  <c:v>4559</c:v>
                </c:pt>
                <c:pt idx="2">
                  <c:v>4526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крупные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799</c:v>
                </c:pt>
                <c:pt idx="1">
                  <c:v>814</c:v>
                </c:pt>
                <c:pt idx="2">
                  <c:v>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8914832"/>
        <c:axId val="308915224"/>
      </c:barChart>
      <c:catAx>
        <c:axId val="30891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915224"/>
        <c:crosses val="autoZero"/>
        <c:auto val="1"/>
        <c:lblAlgn val="ctr"/>
        <c:lblOffset val="100"/>
        <c:noMultiLvlLbl val="0"/>
      </c:catAx>
      <c:valAx>
        <c:axId val="308915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91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82968-CE36-4C8C-948B-FB933F868E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0E7C9-0EBC-477D-8B2A-4AC516C5A46F}">
      <dgm:prSet phldrT="[Текст]"/>
      <dgm:spPr/>
      <dgm:t>
        <a:bodyPr/>
        <a:lstStyle/>
        <a:p>
          <a:r>
            <a:rPr lang="ru-RU" dirty="0" smtClean="0"/>
            <a:t>Ведение ЕГРПО</a:t>
          </a:r>
          <a:endParaRPr lang="ru-RU" dirty="0"/>
        </a:p>
      </dgm:t>
    </dgm:pt>
    <dgm:pt modelId="{3054AE79-1D7C-4D07-8F53-86BA3CF26679}" type="parTrans" cxnId="{AABFA483-AF1C-4204-9149-447D1681E523}">
      <dgm:prSet/>
      <dgm:spPr/>
      <dgm:t>
        <a:bodyPr/>
        <a:lstStyle/>
        <a:p>
          <a:endParaRPr lang="ru-RU"/>
        </a:p>
      </dgm:t>
    </dgm:pt>
    <dgm:pt modelId="{B73F6C49-606F-4570-9C14-D04B8F7D9C27}" type="sibTrans" cxnId="{AABFA483-AF1C-4204-9149-447D1681E523}">
      <dgm:prSet/>
      <dgm:spPr/>
      <dgm:t>
        <a:bodyPr/>
        <a:lstStyle/>
        <a:p>
          <a:endParaRPr lang="ru-RU"/>
        </a:p>
      </dgm:t>
    </dgm:pt>
    <dgm:pt modelId="{9A9A5312-8433-42C7-BA38-7EA994846A31}">
      <dgm:prSet phldrT="[Текст]" custT="1"/>
      <dgm:spPr/>
      <dgm:t>
        <a:bodyPr/>
        <a:lstStyle/>
        <a:p>
          <a:r>
            <a:rPr lang="ru-RU" sz="1500" dirty="0" smtClean="0"/>
            <a:t>По состоянию на 1 января 2021 года в ЕГРПО состоят на учете </a:t>
          </a:r>
          <a:r>
            <a:rPr lang="ru-RU" sz="1500" b="1" dirty="0" smtClean="0"/>
            <a:t>9 459 </a:t>
          </a:r>
          <a:r>
            <a:rPr lang="ru-RU" sz="1500" dirty="0" smtClean="0"/>
            <a:t>организаций. За 2020 год зарегистрировано новых организаций – </a:t>
          </a:r>
          <a:r>
            <a:rPr lang="ru-RU" sz="1500" b="1" dirty="0" smtClean="0"/>
            <a:t>209</a:t>
          </a:r>
          <a:r>
            <a:rPr lang="ru-RU" sz="1500" dirty="0" smtClean="0"/>
            <a:t> ед.; внесено изменений – </a:t>
          </a:r>
          <a:r>
            <a:rPr lang="ru-RU" sz="1500" b="1" dirty="0" smtClean="0"/>
            <a:t>161</a:t>
          </a:r>
          <a:r>
            <a:rPr lang="ru-RU" sz="1500" dirty="0" smtClean="0"/>
            <a:t> ед.; закрыто юридических лиц – </a:t>
          </a:r>
          <a:r>
            <a:rPr lang="ru-RU" sz="1500" b="1" dirty="0" smtClean="0"/>
            <a:t>444</a:t>
          </a:r>
          <a:r>
            <a:rPr lang="ru-RU" sz="1500" dirty="0" smtClean="0"/>
            <a:t> ед.</a:t>
          </a:r>
          <a:endParaRPr lang="ru-RU" sz="1500" dirty="0"/>
        </a:p>
      </dgm:t>
    </dgm:pt>
    <dgm:pt modelId="{516232E9-0DE2-4452-8A55-154D156EF5ED}" type="parTrans" cxnId="{BDD289D9-30EB-4E79-9E6D-DECBF58A9A90}">
      <dgm:prSet/>
      <dgm:spPr/>
      <dgm:t>
        <a:bodyPr/>
        <a:lstStyle/>
        <a:p>
          <a:endParaRPr lang="ru-RU"/>
        </a:p>
      </dgm:t>
    </dgm:pt>
    <dgm:pt modelId="{F2742FEB-9382-4957-AEE9-183A85E9EBD5}" type="sibTrans" cxnId="{BDD289D9-30EB-4E79-9E6D-DECBF58A9A90}">
      <dgm:prSet/>
      <dgm:spPr/>
      <dgm:t>
        <a:bodyPr/>
        <a:lstStyle/>
        <a:p>
          <a:endParaRPr lang="ru-RU"/>
        </a:p>
      </dgm:t>
    </dgm:pt>
    <dgm:pt modelId="{DB8C8DC2-26A5-4592-AC7F-1F9F56451773}">
      <dgm:prSet phldrT="[Текст]"/>
      <dgm:spPr/>
      <dgm:t>
        <a:bodyPr/>
        <a:lstStyle/>
        <a:p>
          <a:r>
            <a:rPr lang="ru-RU" dirty="0" smtClean="0"/>
            <a:t>Автоматизация программных средств</a:t>
          </a:r>
          <a:endParaRPr lang="ru-RU" dirty="0"/>
        </a:p>
      </dgm:t>
    </dgm:pt>
    <dgm:pt modelId="{C0100BD8-CFA2-4E8B-B5C6-675F37DBB769}" type="parTrans" cxnId="{98A050CB-5403-4521-AF61-826BFB7834C2}">
      <dgm:prSet/>
      <dgm:spPr/>
      <dgm:t>
        <a:bodyPr/>
        <a:lstStyle/>
        <a:p>
          <a:endParaRPr lang="ru-RU"/>
        </a:p>
      </dgm:t>
    </dgm:pt>
    <dgm:pt modelId="{ACD99079-7553-4B0A-87A2-840FD8F9573B}" type="sibTrans" cxnId="{98A050CB-5403-4521-AF61-826BFB7834C2}">
      <dgm:prSet/>
      <dgm:spPr/>
      <dgm:t>
        <a:bodyPr/>
        <a:lstStyle/>
        <a:p>
          <a:endParaRPr lang="ru-RU"/>
        </a:p>
      </dgm:t>
    </dgm:pt>
    <dgm:pt modelId="{434BEF79-1FD7-4DF3-A015-B4D019D192E7}">
      <dgm:prSet phldrT="[Текст]" custT="1"/>
      <dgm:spPr/>
      <dgm:t>
        <a:bodyPr/>
        <a:lstStyle/>
        <a:p>
          <a:r>
            <a:rPr lang="ru-RU" sz="1500" dirty="0" smtClean="0"/>
            <a:t>В 2020 году продолжена работа по совершенствованию программных средств автоматизированной обработки</a:t>
          </a:r>
          <a:r>
            <a:rPr lang="ru-RU" sz="1500" b="1" dirty="0" smtClean="0"/>
            <a:t> </a:t>
          </a:r>
          <a:r>
            <a:rPr lang="ru-RU" sz="1500" dirty="0" smtClean="0"/>
            <a:t>статистической информации, а также произведена постановка задач для написания нового и корректировки старого программного обеспечения по </a:t>
          </a:r>
          <a:r>
            <a:rPr lang="ru-RU" sz="1500" b="1" dirty="0" smtClean="0"/>
            <a:t>36 </a:t>
          </a:r>
          <a:r>
            <a:rPr lang="ru-RU" sz="1500" dirty="0" smtClean="0"/>
            <a:t>статистическим формам. В рамках исполнения Распоряжения Правительства Приднестровской Молдавской Республики от 19 октября 2018 года № 844 «О мерах, направленных на обеспечение возможности предоставления отчетности в электронном виде» осуществлено тестирование </a:t>
          </a:r>
          <a:r>
            <a:rPr lang="ru-RU" sz="1500" b="1" dirty="0" smtClean="0"/>
            <a:t>105</a:t>
          </a:r>
          <a:r>
            <a:rPr lang="ru-RU" sz="1500" dirty="0" smtClean="0"/>
            <a:t> форм государственной статистических отчетности в ГИС «Электронная отчетность».</a:t>
          </a:r>
          <a:endParaRPr lang="ru-RU" sz="1500" dirty="0"/>
        </a:p>
      </dgm:t>
    </dgm:pt>
    <dgm:pt modelId="{E321BAA8-0DFB-47C2-8BDF-2164D831703C}" type="parTrans" cxnId="{7084C74B-0D12-4FBB-B165-7452ECC1F9BE}">
      <dgm:prSet/>
      <dgm:spPr/>
      <dgm:t>
        <a:bodyPr/>
        <a:lstStyle/>
        <a:p>
          <a:endParaRPr lang="ru-RU"/>
        </a:p>
      </dgm:t>
    </dgm:pt>
    <dgm:pt modelId="{7D009B93-2624-425A-A962-ACC37E89C280}" type="sibTrans" cxnId="{7084C74B-0D12-4FBB-B165-7452ECC1F9BE}">
      <dgm:prSet/>
      <dgm:spPr/>
      <dgm:t>
        <a:bodyPr/>
        <a:lstStyle/>
        <a:p>
          <a:endParaRPr lang="ru-RU"/>
        </a:p>
      </dgm:t>
    </dgm:pt>
    <dgm:pt modelId="{810AEC29-4C18-4468-8AE3-A3CD837CE328}">
      <dgm:prSet phldrT="[Текст]"/>
      <dgm:spPr/>
      <dgm:t>
        <a:bodyPr/>
        <a:lstStyle/>
        <a:p>
          <a:r>
            <a:rPr lang="ru-RU" dirty="0" smtClean="0"/>
            <a:t>Осуществление проверочных мероприятий</a:t>
          </a:r>
          <a:endParaRPr lang="ru-RU" dirty="0"/>
        </a:p>
      </dgm:t>
    </dgm:pt>
    <dgm:pt modelId="{6052708E-A309-46AF-B166-F6B2B31E5F31}" type="parTrans" cxnId="{7927F9E8-48CB-4C45-A7E8-A59D5D72933D}">
      <dgm:prSet/>
      <dgm:spPr/>
      <dgm:t>
        <a:bodyPr/>
        <a:lstStyle/>
        <a:p>
          <a:endParaRPr lang="ru-RU"/>
        </a:p>
      </dgm:t>
    </dgm:pt>
    <dgm:pt modelId="{24B5B0AB-CA68-404F-A26A-B198F695709B}" type="sibTrans" cxnId="{7927F9E8-48CB-4C45-A7E8-A59D5D72933D}">
      <dgm:prSet/>
      <dgm:spPr/>
      <dgm:t>
        <a:bodyPr/>
        <a:lstStyle/>
        <a:p>
          <a:endParaRPr lang="ru-RU"/>
        </a:p>
      </dgm:t>
    </dgm:pt>
    <dgm:pt modelId="{7F7E224F-F034-4A14-A71D-6BA75B7AFC9A}">
      <dgm:prSet phldrT="[Текст]" custT="1"/>
      <dgm:spPr/>
      <dgm:t>
        <a:bodyPr/>
        <a:lstStyle/>
        <a:p>
          <a:r>
            <a:rPr lang="ru-RU" sz="1500" dirty="0" smtClean="0"/>
            <a:t>За отчётный период согласно Плана проверочных работ на 2020 год городскими (районными) управлениями Государственной службы статистики ПМР было проведено </a:t>
          </a:r>
          <a:r>
            <a:rPr lang="ru-RU" sz="1500" b="1" dirty="0" smtClean="0"/>
            <a:t>7 </a:t>
          </a:r>
          <a:r>
            <a:rPr lang="ru-RU" sz="1500" dirty="0" smtClean="0"/>
            <a:t>проверок достоверности отчетных данных в организациях республики по </a:t>
          </a:r>
          <a:r>
            <a:rPr lang="ru-RU" sz="1500" b="1" dirty="0" smtClean="0"/>
            <a:t>21</a:t>
          </a:r>
          <a:r>
            <a:rPr lang="ru-RU" sz="1500" dirty="0" smtClean="0"/>
            <a:t> виду форм государственной статистической отчетности. Проверки приостановлены во исполнение Закона ПМР </a:t>
          </a:r>
          <a:r>
            <a:rPr lang="ru-RU" sz="1500" b="0" i="0" dirty="0" smtClean="0"/>
            <a:t>от 10 апреля 2020 года № 61-З-VI</a:t>
          </a:r>
          <a:r>
            <a:rPr lang="ru-RU" sz="1500" dirty="0" smtClean="0"/>
            <a:t> «</a:t>
          </a:r>
          <a:r>
            <a:rPr lang="ru-RU" sz="1500" b="0" dirty="0" smtClean="0"/>
            <a:t>О мерах государственной поддержки в связи с введением чрезвычайного положения и (или) ограничительных мероприятий (карантина), направленных на предотвращение распространения </a:t>
          </a:r>
          <a:r>
            <a:rPr lang="ru-RU" sz="1500" b="0" dirty="0" err="1" smtClean="0"/>
            <a:t>коронавирусной</a:t>
          </a:r>
          <a:r>
            <a:rPr lang="ru-RU" sz="1500" b="0" dirty="0" smtClean="0"/>
            <a:t> инфекции, вызванной новым типом вируса COVID-19, в 2020 и 2021 годах» в текущей редакции.</a:t>
          </a:r>
          <a:endParaRPr lang="ru-RU" sz="1500" b="0" dirty="0"/>
        </a:p>
      </dgm:t>
    </dgm:pt>
    <dgm:pt modelId="{9DB4897B-A081-4218-A324-2B172D1452CF}" type="parTrans" cxnId="{4DC64207-6F1D-4202-9679-322833B9CCAC}">
      <dgm:prSet/>
      <dgm:spPr/>
      <dgm:t>
        <a:bodyPr/>
        <a:lstStyle/>
        <a:p>
          <a:endParaRPr lang="ru-RU"/>
        </a:p>
      </dgm:t>
    </dgm:pt>
    <dgm:pt modelId="{7266C24E-EB8D-4FF2-B421-2951572DE82D}" type="sibTrans" cxnId="{4DC64207-6F1D-4202-9679-322833B9CCAC}">
      <dgm:prSet/>
      <dgm:spPr/>
      <dgm:t>
        <a:bodyPr/>
        <a:lstStyle/>
        <a:p>
          <a:endParaRPr lang="ru-RU"/>
        </a:p>
      </dgm:t>
    </dgm:pt>
    <dgm:pt modelId="{31741288-74FF-4D72-9398-6EAD0E849DB3}">
      <dgm:prSet phldrT="[Текст]" custT="1"/>
      <dgm:spPr/>
      <dgm:t>
        <a:bodyPr/>
        <a:lstStyle/>
        <a:p>
          <a:r>
            <a:rPr lang="ru-RU" sz="1500" dirty="0" smtClean="0"/>
            <a:t>В течении 2020 г. осуществлялась работа в части оказания устных консультаций и подготовкой аргументированных ответов по письменным запросам, касающихся предоставления разъяснений по присвоенным статистическим кодам КОНХ или новым (перспективным) видам деятельности, хозяйствующим субъектам и органам государственной власти и управления. </a:t>
          </a:r>
          <a:endParaRPr lang="ru-RU" sz="1500" dirty="0"/>
        </a:p>
      </dgm:t>
    </dgm:pt>
    <dgm:pt modelId="{2FE0D21C-92FE-49CE-BE35-5A4676761BE8}" type="sibTrans" cxnId="{3794FF0D-0788-41EB-A7DF-EA9C461B1EC0}">
      <dgm:prSet/>
      <dgm:spPr/>
      <dgm:t>
        <a:bodyPr/>
        <a:lstStyle/>
        <a:p>
          <a:endParaRPr lang="ru-RU"/>
        </a:p>
      </dgm:t>
    </dgm:pt>
    <dgm:pt modelId="{09F385F6-E077-41F1-9A2E-82D99A4729D6}" type="parTrans" cxnId="{3794FF0D-0788-41EB-A7DF-EA9C461B1EC0}">
      <dgm:prSet/>
      <dgm:spPr/>
      <dgm:t>
        <a:bodyPr/>
        <a:lstStyle/>
        <a:p>
          <a:endParaRPr lang="ru-RU"/>
        </a:p>
      </dgm:t>
    </dgm:pt>
    <dgm:pt modelId="{DE9CBECE-BF91-40BA-9360-F2A990BEBF34}" type="pres">
      <dgm:prSet presAssocID="{4F382968-CE36-4C8C-948B-FB933F868E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44CAF-0C67-4E0C-BED3-8A1A002CB98E}" type="pres">
      <dgm:prSet presAssocID="{A870E7C9-0EBC-477D-8B2A-4AC516C5A46F}" presName="composite" presStyleCnt="0"/>
      <dgm:spPr/>
    </dgm:pt>
    <dgm:pt modelId="{99594643-53E7-44BB-95CB-19C8A7832666}" type="pres">
      <dgm:prSet presAssocID="{A870E7C9-0EBC-477D-8B2A-4AC516C5A46F}" presName="parentText" presStyleLbl="alignNode1" presStyleIdx="0" presStyleCnt="3" custScaleY="98017" custLinFactNeighborX="2299" custLinFactNeighborY="-38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C0A5A-E8E4-44A1-8092-F0AA5F8BD7E5}" type="pres">
      <dgm:prSet presAssocID="{A870E7C9-0EBC-477D-8B2A-4AC516C5A46F}" presName="descendantText" presStyleLbl="alignAcc1" presStyleIdx="0" presStyleCnt="3" custScaleX="99083" custScaleY="110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13CD9-5312-4440-B6D5-76BD064A66F4}" type="pres">
      <dgm:prSet presAssocID="{B73F6C49-606F-4570-9C14-D04B8F7D9C27}" presName="sp" presStyleCnt="0"/>
      <dgm:spPr/>
    </dgm:pt>
    <dgm:pt modelId="{D0D5A5AD-2999-49CF-9F74-2626C9EADE15}" type="pres">
      <dgm:prSet presAssocID="{DB8C8DC2-26A5-4592-AC7F-1F9F56451773}" presName="composite" presStyleCnt="0"/>
      <dgm:spPr/>
    </dgm:pt>
    <dgm:pt modelId="{D9488C26-CA20-42EF-9F4C-16814DB5A9FB}" type="pres">
      <dgm:prSet presAssocID="{DB8C8DC2-26A5-4592-AC7F-1F9F56451773}" presName="parentText" presStyleLbl="alignNode1" presStyleIdx="1" presStyleCnt="3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91C0C-2677-473A-975D-036EABCB1421}" type="pres">
      <dgm:prSet presAssocID="{DB8C8DC2-26A5-4592-AC7F-1F9F56451773}" presName="descendantText" presStyleLbl="alignAcc1" presStyleIdx="1" presStyleCnt="3" custScaleY="117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099AB-9151-4320-B141-EAD8DF56CE35}" type="pres">
      <dgm:prSet presAssocID="{ACD99079-7553-4B0A-87A2-840FD8F9573B}" presName="sp" presStyleCnt="0"/>
      <dgm:spPr/>
    </dgm:pt>
    <dgm:pt modelId="{60FF9B4A-A93C-4766-A487-4FFE0F56D7F8}" type="pres">
      <dgm:prSet presAssocID="{810AEC29-4C18-4468-8AE3-A3CD837CE328}" presName="composite" presStyleCnt="0"/>
      <dgm:spPr/>
    </dgm:pt>
    <dgm:pt modelId="{D2D58916-9586-4F7B-8DD7-A988CA7B1DF1}" type="pres">
      <dgm:prSet presAssocID="{810AEC29-4C18-4468-8AE3-A3CD837CE3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F61F6-D127-4785-9A3C-8CA575C72F0B}" type="pres">
      <dgm:prSet presAssocID="{810AEC29-4C18-4468-8AE3-A3CD837CE328}" presName="descendantText" presStyleLbl="alignAcc1" presStyleIdx="2" presStyleCnt="3" custScaleY="14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289D9-30EB-4E79-9E6D-DECBF58A9A90}" srcId="{A870E7C9-0EBC-477D-8B2A-4AC516C5A46F}" destId="{9A9A5312-8433-42C7-BA38-7EA994846A31}" srcOrd="0" destOrd="0" parTransId="{516232E9-0DE2-4452-8A55-154D156EF5ED}" sibTransId="{F2742FEB-9382-4957-AEE9-183A85E9EBD5}"/>
    <dgm:cxn modelId="{88D3CBB4-5295-45DB-A806-0824B9AD0D8F}" type="presOf" srcId="{810AEC29-4C18-4468-8AE3-A3CD837CE328}" destId="{D2D58916-9586-4F7B-8DD7-A988CA7B1DF1}" srcOrd="0" destOrd="0" presId="urn:microsoft.com/office/officeart/2005/8/layout/chevron2"/>
    <dgm:cxn modelId="{CC5B6B98-E209-42B6-8CB4-352F30FDE536}" type="presOf" srcId="{7F7E224F-F034-4A14-A71D-6BA75B7AFC9A}" destId="{3D2F61F6-D127-4785-9A3C-8CA575C72F0B}" srcOrd="0" destOrd="0" presId="urn:microsoft.com/office/officeart/2005/8/layout/chevron2"/>
    <dgm:cxn modelId="{4DC64207-6F1D-4202-9679-322833B9CCAC}" srcId="{810AEC29-4C18-4468-8AE3-A3CD837CE328}" destId="{7F7E224F-F034-4A14-A71D-6BA75B7AFC9A}" srcOrd="0" destOrd="0" parTransId="{9DB4897B-A081-4218-A324-2B172D1452CF}" sibTransId="{7266C24E-EB8D-4FF2-B421-2951572DE82D}"/>
    <dgm:cxn modelId="{E185D84F-8AB3-4C76-9FBF-6D2883E82FB8}" type="presOf" srcId="{31741288-74FF-4D72-9398-6EAD0E849DB3}" destId="{539C0A5A-E8E4-44A1-8092-F0AA5F8BD7E5}" srcOrd="0" destOrd="1" presId="urn:microsoft.com/office/officeart/2005/8/layout/chevron2"/>
    <dgm:cxn modelId="{8BF04EF3-D63A-43CE-A98C-5B0AB750BF62}" type="presOf" srcId="{A870E7C9-0EBC-477D-8B2A-4AC516C5A46F}" destId="{99594643-53E7-44BB-95CB-19C8A7832666}" srcOrd="0" destOrd="0" presId="urn:microsoft.com/office/officeart/2005/8/layout/chevron2"/>
    <dgm:cxn modelId="{C673F1A5-3CAA-4973-881F-E67D18E0C21F}" type="presOf" srcId="{DB8C8DC2-26A5-4592-AC7F-1F9F56451773}" destId="{D9488C26-CA20-42EF-9F4C-16814DB5A9FB}" srcOrd="0" destOrd="0" presId="urn:microsoft.com/office/officeart/2005/8/layout/chevron2"/>
    <dgm:cxn modelId="{241E8A25-0FF9-4BFE-93CB-2BD718DED6CA}" type="presOf" srcId="{9A9A5312-8433-42C7-BA38-7EA994846A31}" destId="{539C0A5A-E8E4-44A1-8092-F0AA5F8BD7E5}" srcOrd="0" destOrd="0" presId="urn:microsoft.com/office/officeart/2005/8/layout/chevron2"/>
    <dgm:cxn modelId="{AABFA483-AF1C-4204-9149-447D1681E523}" srcId="{4F382968-CE36-4C8C-948B-FB933F868EA9}" destId="{A870E7C9-0EBC-477D-8B2A-4AC516C5A46F}" srcOrd="0" destOrd="0" parTransId="{3054AE79-1D7C-4D07-8F53-86BA3CF26679}" sibTransId="{B73F6C49-606F-4570-9C14-D04B8F7D9C27}"/>
    <dgm:cxn modelId="{98A050CB-5403-4521-AF61-826BFB7834C2}" srcId="{4F382968-CE36-4C8C-948B-FB933F868EA9}" destId="{DB8C8DC2-26A5-4592-AC7F-1F9F56451773}" srcOrd="1" destOrd="0" parTransId="{C0100BD8-CFA2-4E8B-B5C6-675F37DBB769}" sibTransId="{ACD99079-7553-4B0A-87A2-840FD8F9573B}"/>
    <dgm:cxn modelId="{DA0B8469-E722-4443-8EA2-B054B42CC8CE}" type="presOf" srcId="{434BEF79-1FD7-4DF3-A015-B4D019D192E7}" destId="{1FF91C0C-2677-473A-975D-036EABCB1421}" srcOrd="0" destOrd="0" presId="urn:microsoft.com/office/officeart/2005/8/layout/chevron2"/>
    <dgm:cxn modelId="{ED11A400-FDEF-45EE-85A9-5323E00F38E1}" type="presOf" srcId="{4F382968-CE36-4C8C-948B-FB933F868EA9}" destId="{DE9CBECE-BF91-40BA-9360-F2A990BEBF34}" srcOrd="0" destOrd="0" presId="urn:microsoft.com/office/officeart/2005/8/layout/chevron2"/>
    <dgm:cxn modelId="{7927F9E8-48CB-4C45-A7E8-A59D5D72933D}" srcId="{4F382968-CE36-4C8C-948B-FB933F868EA9}" destId="{810AEC29-4C18-4468-8AE3-A3CD837CE328}" srcOrd="2" destOrd="0" parTransId="{6052708E-A309-46AF-B166-F6B2B31E5F31}" sibTransId="{24B5B0AB-CA68-404F-A26A-B198F695709B}"/>
    <dgm:cxn modelId="{7084C74B-0D12-4FBB-B165-7452ECC1F9BE}" srcId="{DB8C8DC2-26A5-4592-AC7F-1F9F56451773}" destId="{434BEF79-1FD7-4DF3-A015-B4D019D192E7}" srcOrd="0" destOrd="0" parTransId="{E321BAA8-0DFB-47C2-8BDF-2164D831703C}" sibTransId="{7D009B93-2624-425A-A962-ACC37E89C280}"/>
    <dgm:cxn modelId="{3794FF0D-0788-41EB-A7DF-EA9C461B1EC0}" srcId="{A870E7C9-0EBC-477D-8B2A-4AC516C5A46F}" destId="{31741288-74FF-4D72-9398-6EAD0E849DB3}" srcOrd="1" destOrd="0" parTransId="{09F385F6-E077-41F1-9A2E-82D99A4729D6}" sibTransId="{2FE0D21C-92FE-49CE-BE35-5A4676761BE8}"/>
    <dgm:cxn modelId="{C0F36D2F-CEE1-4E25-AEDD-A0942B785938}" type="presParOf" srcId="{DE9CBECE-BF91-40BA-9360-F2A990BEBF34}" destId="{2EE44CAF-0C67-4E0C-BED3-8A1A002CB98E}" srcOrd="0" destOrd="0" presId="urn:microsoft.com/office/officeart/2005/8/layout/chevron2"/>
    <dgm:cxn modelId="{2803D77F-3C87-47D6-A807-4699B14B2884}" type="presParOf" srcId="{2EE44CAF-0C67-4E0C-BED3-8A1A002CB98E}" destId="{99594643-53E7-44BB-95CB-19C8A7832666}" srcOrd="0" destOrd="0" presId="urn:microsoft.com/office/officeart/2005/8/layout/chevron2"/>
    <dgm:cxn modelId="{6F09EEE8-38FC-4F68-9480-1780F3E50903}" type="presParOf" srcId="{2EE44CAF-0C67-4E0C-BED3-8A1A002CB98E}" destId="{539C0A5A-E8E4-44A1-8092-F0AA5F8BD7E5}" srcOrd="1" destOrd="0" presId="urn:microsoft.com/office/officeart/2005/8/layout/chevron2"/>
    <dgm:cxn modelId="{4A96A9CC-C0EA-49F9-9830-C2D264E51A36}" type="presParOf" srcId="{DE9CBECE-BF91-40BA-9360-F2A990BEBF34}" destId="{34713CD9-5312-4440-B6D5-76BD064A66F4}" srcOrd="1" destOrd="0" presId="urn:microsoft.com/office/officeart/2005/8/layout/chevron2"/>
    <dgm:cxn modelId="{4ED29565-663D-41DA-827E-2CFDCD102D58}" type="presParOf" srcId="{DE9CBECE-BF91-40BA-9360-F2A990BEBF34}" destId="{D0D5A5AD-2999-49CF-9F74-2626C9EADE15}" srcOrd="2" destOrd="0" presId="urn:microsoft.com/office/officeart/2005/8/layout/chevron2"/>
    <dgm:cxn modelId="{9B9212CB-8EC8-4C5C-A251-32383B1DBBA7}" type="presParOf" srcId="{D0D5A5AD-2999-49CF-9F74-2626C9EADE15}" destId="{D9488C26-CA20-42EF-9F4C-16814DB5A9FB}" srcOrd="0" destOrd="0" presId="urn:microsoft.com/office/officeart/2005/8/layout/chevron2"/>
    <dgm:cxn modelId="{B924CBC5-E406-44A3-958B-E322082150FF}" type="presParOf" srcId="{D0D5A5AD-2999-49CF-9F74-2626C9EADE15}" destId="{1FF91C0C-2677-473A-975D-036EABCB1421}" srcOrd="1" destOrd="0" presId="urn:microsoft.com/office/officeart/2005/8/layout/chevron2"/>
    <dgm:cxn modelId="{4EC0477A-3504-45A6-B9CE-9AF6706F524B}" type="presParOf" srcId="{DE9CBECE-BF91-40BA-9360-F2A990BEBF34}" destId="{C22099AB-9151-4320-B141-EAD8DF56CE35}" srcOrd="3" destOrd="0" presId="urn:microsoft.com/office/officeart/2005/8/layout/chevron2"/>
    <dgm:cxn modelId="{92D068F3-B674-4D75-A7EE-DA4BC4CE43E9}" type="presParOf" srcId="{DE9CBECE-BF91-40BA-9360-F2A990BEBF34}" destId="{60FF9B4A-A93C-4766-A487-4FFE0F56D7F8}" srcOrd="4" destOrd="0" presId="urn:microsoft.com/office/officeart/2005/8/layout/chevron2"/>
    <dgm:cxn modelId="{32F95CDC-682B-4A24-A62D-DE168DEF3C0B}" type="presParOf" srcId="{60FF9B4A-A93C-4766-A487-4FFE0F56D7F8}" destId="{D2D58916-9586-4F7B-8DD7-A988CA7B1DF1}" srcOrd="0" destOrd="0" presId="urn:microsoft.com/office/officeart/2005/8/layout/chevron2"/>
    <dgm:cxn modelId="{D546B414-D07E-4135-8BF3-6EED761E0D49}" type="presParOf" srcId="{60FF9B4A-A93C-4766-A487-4FFE0F56D7F8}" destId="{3D2F61F6-D127-4785-9A3C-8CA575C72F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DF888-D8DD-4ADD-943D-F2244CE74D66}" type="doc">
      <dgm:prSet loTypeId="urn:microsoft.com/office/officeart/2005/8/layout/radial2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E03AD1-6CDB-43B8-B43D-1812428DD790}">
      <dgm:prSet phldrT="[Текст]" custT="1"/>
      <dgm:spPr>
        <a:xfrm>
          <a:off x="2717701" y="1795"/>
          <a:ext cx="1715873" cy="1576712"/>
        </a:xfrm>
        <a:gradFill rotWithShape="0">
          <a:gsLst>
            <a:gs pos="0">
              <a:srgbClr val="4A9ACC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rgbClr>
            </a:gs>
            <a:gs pos="80000">
              <a:srgbClr val="4A9ACC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rgbClr>
            </a:gs>
            <a:gs pos="100000">
              <a:srgbClr val="4A9ACC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ВЫПОЛНЕНИЕ ПЛАНОВ И ПРОГРАММ</a:t>
          </a:r>
          <a:endParaRPr lang="ru-RU" sz="14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9B0D3FBE-1189-447C-8B0E-13E8F0512F9D}" type="parTrans" cxnId="{997C2F30-2FDB-4D19-9946-63C63C38669C}">
      <dgm:prSet/>
      <dgm:spPr>
        <a:xfrm rot="19023630">
          <a:off x="2301140" y="1585566"/>
          <a:ext cx="775574" cy="59414"/>
        </a:xfrm>
        <a:noFill/>
        <a:ln w="25400" cap="flat" cmpd="sng" algn="ctr">
          <a:solidFill>
            <a:srgbClr val="4A9A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BF23FAF5-34AE-494F-97FE-D05E8D869AEB}" type="sibTrans" cxnId="{997C2F30-2FDB-4D19-9946-63C63C38669C}">
      <dgm:prSet/>
      <dgm:spPr/>
      <dgm:t>
        <a:bodyPr/>
        <a:lstStyle/>
        <a:p>
          <a:endParaRPr lang="ru-RU"/>
        </a:p>
      </dgm:t>
    </dgm:pt>
    <dgm:pt modelId="{A1D536F3-BDC3-4844-B742-0914DF61B828}">
      <dgm:prSet phldrT="[Текст]" custT="1"/>
      <dgm:spPr>
        <a:xfrm>
          <a:off x="4417295" y="1795"/>
          <a:ext cx="2573810" cy="1576712"/>
        </a:xfrm>
        <a:noFill/>
        <a:ln>
          <a:noFill/>
        </a:ln>
        <a:effectLst/>
      </dgm:spPr>
      <dgm:t>
        <a:bodyPr/>
        <a:lstStyle/>
        <a:p>
          <a:r>
            <a:rPr lang="ru-RU" sz="1300" b="1" dirty="0" smtClean="0">
              <a:solidFill>
                <a:srgbClr val="30311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Выполнение программы статистических работ на 2021 г.</a:t>
          </a:r>
          <a:endParaRPr lang="ru-RU" sz="1300" b="1" dirty="0">
            <a:solidFill>
              <a:srgbClr val="30311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2692E9E-A21C-4D41-8673-D240418C0288}" type="parTrans" cxnId="{15EA5BA7-980B-41D1-BD94-53F1FA9F2398}">
      <dgm:prSet/>
      <dgm:spPr/>
      <dgm:t>
        <a:bodyPr/>
        <a:lstStyle/>
        <a:p>
          <a:endParaRPr lang="ru-RU"/>
        </a:p>
      </dgm:t>
    </dgm:pt>
    <dgm:pt modelId="{D3CB855B-E429-4F55-9692-7AF265580DF6}" type="sibTrans" cxnId="{15EA5BA7-980B-41D1-BD94-53F1FA9F2398}">
      <dgm:prSet/>
      <dgm:spPr/>
      <dgm:t>
        <a:bodyPr/>
        <a:lstStyle/>
        <a:p>
          <a:endParaRPr lang="ru-RU"/>
        </a:p>
      </dgm:t>
    </dgm:pt>
    <dgm:pt modelId="{918AAC57-95E9-4AD3-A83D-A29564162D45}">
      <dgm:prSet phldrT="[Текст]"/>
      <dgm:spPr>
        <a:xfrm>
          <a:off x="4417295" y="1795"/>
          <a:ext cx="2573810" cy="1576712"/>
        </a:xfrm>
        <a:noFill/>
        <a:ln>
          <a:noFill/>
        </a:ln>
        <a:effectLst/>
      </dgm:spPr>
      <dgm:t>
        <a:bodyPr/>
        <a:lstStyle/>
        <a:p>
          <a:r>
            <a:rPr lang="ru-RU" sz="1300" b="1" dirty="0" smtClean="0">
              <a:solidFill>
                <a:srgbClr val="30311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Выпуск сводной статистической информации согласно Плана экономической работы на 2021 г.</a:t>
          </a:r>
          <a:endParaRPr lang="ru-RU" sz="1300" b="1" dirty="0">
            <a:solidFill>
              <a:srgbClr val="30311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4CDB0CE1-61AD-4BF2-A816-2A6DE605B425}" type="parTrans" cxnId="{1376BE56-D432-49A5-B03F-F08ABA6ED35C}">
      <dgm:prSet/>
      <dgm:spPr/>
      <dgm:t>
        <a:bodyPr/>
        <a:lstStyle/>
        <a:p>
          <a:endParaRPr lang="ru-RU"/>
        </a:p>
      </dgm:t>
    </dgm:pt>
    <dgm:pt modelId="{BAF1A7A5-EE76-40CE-A478-3D4EEDD145D6}" type="sibTrans" cxnId="{1376BE56-D432-49A5-B03F-F08ABA6ED35C}">
      <dgm:prSet/>
      <dgm:spPr/>
      <dgm:t>
        <a:bodyPr/>
        <a:lstStyle/>
        <a:p>
          <a:endParaRPr lang="ru-RU"/>
        </a:p>
      </dgm:t>
    </dgm:pt>
    <dgm:pt modelId="{84874407-3D7F-4DC5-96AB-E5914974CD3B}">
      <dgm:prSet phldrT="[Текст]" custT="1"/>
      <dgm:spPr>
        <a:xfrm>
          <a:off x="3042324" y="1896294"/>
          <a:ext cx="2160096" cy="1576712"/>
        </a:xfrm>
        <a:gradFill rotWithShape="0">
          <a:gsLst>
            <a:gs pos="0">
              <a:srgbClr val="4A9ACC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rgbClr>
            </a:gs>
            <a:gs pos="80000">
              <a:srgbClr val="4A9ACC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rgbClr>
            </a:gs>
            <a:gs pos="100000">
              <a:srgbClr val="4A9ACC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СОВЕРШЕНСТ-ВОВАНИЕ СТАТИСТИЧЕСКОГО НАБЛЮДЕНИЯ, УЧЕТА И ПУБЛИКАЦИЙ</a:t>
          </a:r>
          <a:endParaRPr lang="ru-RU" sz="14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C004FA7-FF93-480C-A194-0E8B83B6076C}" type="parTrans" cxnId="{8C7DC4BD-0005-4061-8873-046D3764D022}">
      <dgm:prSet/>
      <dgm:spPr>
        <a:xfrm rot="21533967">
          <a:off x="2404980" y="2681809"/>
          <a:ext cx="637776" cy="59414"/>
        </a:xfrm>
        <a:noFill/>
        <a:ln w="25400" cap="flat" cmpd="sng" algn="ctr">
          <a:solidFill>
            <a:srgbClr val="4A9A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34421C17-C61D-4161-9678-63F1C6BDB541}" type="sibTrans" cxnId="{8C7DC4BD-0005-4061-8873-046D3764D022}">
      <dgm:prSet/>
      <dgm:spPr/>
      <dgm:t>
        <a:bodyPr/>
        <a:lstStyle/>
        <a:p>
          <a:endParaRPr lang="ru-RU"/>
        </a:p>
      </dgm:t>
    </dgm:pt>
    <dgm:pt modelId="{631BD87A-D661-4A54-82D7-245D62C2E9A5}">
      <dgm:prSet phldrT="[Текст]" custT="1"/>
      <dgm:spPr>
        <a:xfrm>
          <a:off x="4630863" y="1896294"/>
          <a:ext cx="3240145" cy="1576712"/>
        </a:xfrm>
        <a:noFill/>
        <a:ln>
          <a:noFill/>
        </a:ln>
        <a:effectLst/>
      </dgm:spPr>
      <dgm:t>
        <a:bodyPr/>
        <a:lstStyle/>
        <a:p>
          <a:pPr algn="r"/>
          <a:r>
            <a:rPr lang="ru-RU" sz="1300" b="1" dirty="0" smtClean="0">
              <a:solidFill>
                <a:srgbClr val="30311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Государственных статистических наблюдений с целью снижения статистической нагрузки на бизнес.</a:t>
          </a:r>
          <a:endParaRPr lang="ru-RU" sz="1300" b="1" dirty="0">
            <a:solidFill>
              <a:srgbClr val="30311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BFC78D0-0317-4AB4-8AE6-0F36C35509C4}" type="parTrans" cxnId="{C26E57C1-144C-4F83-ACD3-3361B1F591EF}">
      <dgm:prSet/>
      <dgm:spPr/>
      <dgm:t>
        <a:bodyPr/>
        <a:lstStyle/>
        <a:p>
          <a:endParaRPr lang="ru-RU"/>
        </a:p>
      </dgm:t>
    </dgm:pt>
    <dgm:pt modelId="{CD011008-5A6A-49B3-A58D-176AE88AA048}" type="sibTrans" cxnId="{C26E57C1-144C-4F83-ACD3-3361B1F591EF}">
      <dgm:prSet/>
      <dgm:spPr/>
      <dgm:t>
        <a:bodyPr/>
        <a:lstStyle/>
        <a:p>
          <a:endParaRPr lang="ru-RU"/>
        </a:p>
      </dgm:t>
    </dgm:pt>
    <dgm:pt modelId="{36BE3715-EAC4-45FE-A486-C17E4A085F99}">
      <dgm:prSet phldrT="[Текст]" custT="1"/>
      <dgm:spPr>
        <a:xfrm>
          <a:off x="2908267" y="3695291"/>
          <a:ext cx="1576712" cy="1576712"/>
        </a:xfrm>
        <a:gradFill rotWithShape="0">
          <a:gsLst>
            <a:gs pos="0">
              <a:srgbClr val="4A9ACC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4A9ACC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4A9ACC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РЕАЛИЗАЦИЯ ПЛАНА МЕРОПРИЯТИЙ («ДОРОЖНОЙ КАРТЫ») ПРЕДУСМОТРЕННЫХ НА 2021 Г.</a:t>
          </a:r>
          <a:endParaRPr lang="ru-RU" sz="14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ED5B039-6083-4128-A10E-EBC3E2F06036}" type="parTrans" cxnId="{747FF6C4-C2B3-4449-BEB8-E866ABE1429C}">
      <dgm:prSet/>
      <dgm:spPr>
        <a:xfrm rot="2299849">
          <a:off x="2312550" y="3698891"/>
          <a:ext cx="858142" cy="59414"/>
        </a:xfrm>
        <a:noFill/>
        <a:ln w="25400" cap="flat" cmpd="sng" algn="ctr">
          <a:solidFill>
            <a:srgbClr val="4A9A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FB1633F7-20A5-4C10-812C-6C6060BD1AE0}" type="sibTrans" cxnId="{747FF6C4-C2B3-4449-BEB8-E866ABE1429C}">
      <dgm:prSet/>
      <dgm:spPr/>
      <dgm:t>
        <a:bodyPr/>
        <a:lstStyle/>
        <a:p>
          <a:endParaRPr lang="ru-RU"/>
        </a:p>
      </dgm:t>
    </dgm:pt>
    <dgm:pt modelId="{103BF744-284D-43B9-AF74-BA7C28C4CDE8}">
      <dgm:prSet phldrT="[Текст]" custT="1"/>
      <dgm:spPr>
        <a:xfrm>
          <a:off x="4630863" y="1896294"/>
          <a:ext cx="3240145" cy="1576712"/>
        </a:xfrm>
        <a:noFill/>
        <a:ln>
          <a:noFill/>
        </a:ln>
        <a:effectLst/>
      </dgm:spPr>
      <dgm:t>
        <a:bodyPr/>
        <a:lstStyle/>
        <a:p>
          <a:pPr algn="r"/>
          <a:r>
            <a:rPr lang="ru-RU" sz="1300" b="1" dirty="0" smtClean="0">
              <a:solidFill>
                <a:srgbClr val="30311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Статистического законодательства.</a:t>
          </a:r>
          <a:endParaRPr lang="ru-RU" sz="1300" b="1" dirty="0">
            <a:solidFill>
              <a:srgbClr val="30311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E86E9C2-AEB1-480C-82D9-3FDED3231927}" type="parTrans" cxnId="{EAC5E9BB-FB06-4318-8F25-250BE8B0F2B7}">
      <dgm:prSet/>
      <dgm:spPr/>
      <dgm:t>
        <a:bodyPr/>
        <a:lstStyle/>
        <a:p>
          <a:endParaRPr lang="ru-RU"/>
        </a:p>
      </dgm:t>
    </dgm:pt>
    <dgm:pt modelId="{4453FAF0-48C5-4CB6-979F-2D9978E0681C}" type="sibTrans" cxnId="{EAC5E9BB-FB06-4318-8F25-250BE8B0F2B7}">
      <dgm:prSet/>
      <dgm:spPr/>
      <dgm:t>
        <a:bodyPr/>
        <a:lstStyle/>
        <a:p>
          <a:endParaRPr lang="ru-RU"/>
        </a:p>
      </dgm:t>
    </dgm:pt>
    <dgm:pt modelId="{AA3167A4-9900-400E-9842-356180CA5263}">
      <dgm:prSet phldrT="[Текст]" custT="1"/>
      <dgm:spPr>
        <a:xfrm>
          <a:off x="4630863" y="1896294"/>
          <a:ext cx="3240145" cy="1576712"/>
        </a:xfrm>
        <a:noFill/>
        <a:ln>
          <a:noFill/>
        </a:ln>
        <a:effectLst/>
      </dgm:spPr>
      <dgm:t>
        <a:bodyPr/>
        <a:lstStyle/>
        <a:p>
          <a:pPr algn="r"/>
          <a:r>
            <a:rPr lang="ru-RU" sz="1300" b="1" dirty="0" smtClean="0">
              <a:solidFill>
                <a:srgbClr val="30311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Тематики и содержания             статистических публикаций.</a:t>
          </a:r>
          <a:endParaRPr lang="ru-RU" sz="1300" b="1" dirty="0">
            <a:solidFill>
              <a:srgbClr val="30311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80A27A7-7F2B-484B-8D13-75E879701C4F}" type="sibTrans" cxnId="{EA12F594-DEF9-4807-A93B-E5F5E119416A}">
      <dgm:prSet/>
      <dgm:spPr/>
      <dgm:t>
        <a:bodyPr/>
        <a:lstStyle/>
        <a:p>
          <a:endParaRPr lang="ru-RU"/>
        </a:p>
      </dgm:t>
    </dgm:pt>
    <dgm:pt modelId="{2ECAE979-2FBF-4902-98F5-209312600C36}" type="parTrans" cxnId="{EA12F594-DEF9-4807-A93B-E5F5E119416A}">
      <dgm:prSet/>
      <dgm:spPr/>
      <dgm:t>
        <a:bodyPr/>
        <a:lstStyle/>
        <a:p>
          <a:endParaRPr lang="ru-RU"/>
        </a:p>
      </dgm:t>
    </dgm:pt>
    <dgm:pt modelId="{D6565BA6-92E3-4CD7-ABCA-A20396E7FE17}">
      <dgm:prSet phldrT="[Текст]"/>
      <dgm:spPr>
        <a:xfrm>
          <a:off x="4417295" y="1795"/>
          <a:ext cx="2573810" cy="1576712"/>
        </a:xfrm>
        <a:noFill/>
        <a:ln>
          <a:noFill/>
        </a:ln>
        <a:effectLst/>
      </dgm:spPr>
      <dgm:t>
        <a:bodyPr/>
        <a:lstStyle/>
        <a:p>
          <a:r>
            <a:rPr lang="ru-RU" sz="1300" b="1" dirty="0" smtClean="0">
              <a:solidFill>
                <a:srgbClr val="30311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Удовлетворение потребности общества и государства в официальной статистической информации.</a:t>
          </a:r>
          <a:endParaRPr lang="ru-RU" sz="1300" b="1" dirty="0">
            <a:solidFill>
              <a:srgbClr val="30311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86F93F1-B9F4-459A-8DDD-DDFA0138D6AD}" type="parTrans" cxnId="{1DE44E9F-8E1C-4464-AB67-699CF7B939CE}">
      <dgm:prSet/>
      <dgm:spPr/>
      <dgm:t>
        <a:bodyPr/>
        <a:lstStyle/>
        <a:p>
          <a:endParaRPr lang="ru-RU"/>
        </a:p>
      </dgm:t>
    </dgm:pt>
    <dgm:pt modelId="{7A1B5CF8-3E54-4B0F-A393-67FE57654735}" type="sibTrans" cxnId="{1DE44E9F-8E1C-4464-AB67-699CF7B939CE}">
      <dgm:prSet/>
      <dgm:spPr/>
      <dgm:t>
        <a:bodyPr/>
        <a:lstStyle/>
        <a:p>
          <a:endParaRPr lang="ru-RU"/>
        </a:p>
      </dgm:t>
    </dgm:pt>
    <dgm:pt modelId="{6C7B7CB6-3341-4723-82F8-6D5DBD1C7E30}" type="pres">
      <dgm:prSet presAssocID="{438DF888-D8DD-4ADD-943D-F2244CE74D6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45ED6-957F-4276-8F72-684A88E2677D}" type="pres">
      <dgm:prSet presAssocID="{438DF888-D8DD-4ADD-943D-F2244CE74D66}" presName="cycle" presStyleCnt="0"/>
      <dgm:spPr/>
    </dgm:pt>
    <dgm:pt modelId="{96818A69-5154-4E02-866A-4831E75D4DE2}" type="pres">
      <dgm:prSet presAssocID="{438DF888-D8DD-4ADD-943D-F2244CE74D66}" presName="centerShape" presStyleCnt="0"/>
      <dgm:spPr/>
    </dgm:pt>
    <dgm:pt modelId="{4389DBEB-0CC1-40EC-A67F-B36E76A7C661}" type="pres">
      <dgm:prSet presAssocID="{438DF888-D8DD-4ADD-943D-F2244CE74D66}" presName="connSite" presStyleLbl="node1" presStyleIdx="0" presStyleCnt="4"/>
      <dgm:spPr/>
    </dgm:pt>
    <dgm:pt modelId="{61FCCFB0-965E-40E8-9CC9-961D5799702A}" type="pres">
      <dgm:prSet presAssocID="{438DF888-D8DD-4ADD-943D-F2244CE74D66}" presName="visible" presStyleLbl="node1" presStyleIdx="0" presStyleCnt="4"/>
      <dgm:spPr>
        <a:xfrm>
          <a:off x="171362" y="1421383"/>
          <a:ext cx="2627854" cy="26278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98D26116-8817-4EA5-945B-B0ADD64CA624}" type="pres">
      <dgm:prSet presAssocID="{9B0D3FBE-1189-447C-8B0E-13E8F0512F9D}" presName="Name25" presStyleLbl="parChTrans1D1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9707"/>
              </a:moveTo>
              <a:lnTo>
                <a:pt x="775574" y="297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0276840-6B76-4664-9BD5-1871E4633BBC}" type="pres">
      <dgm:prSet presAssocID="{78E03AD1-6CDB-43B8-B43D-1812428DD790}" presName="node" presStyleCnt="0"/>
      <dgm:spPr/>
    </dgm:pt>
    <dgm:pt modelId="{073ABC70-CC8E-4FC6-A6D1-CB8437EAB803}" type="pres">
      <dgm:prSet presAssocID="{78E03AD1-6CDB-43B8-B43D-1812428DD790}" presName="parentNode" presStyleLbl="node1" presStyleIdx="1" presStyleCnt="4" custScaleX="109414" custScaleY="114834" custLinFactNeighborX="9313" custLinFactNeighborY="669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142AFCF-A509-47B4-9FC8-9EA4B163C68E}" type="pres">
      <dgm:prSet presAssocID="{78E03AD1-6CDB-43B8-B43D-1812428DD790}" presName="childNode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BCC345D-F11B-48D5-AA12-0E98F42179F1}" type="pres">
      <dgm:prSet presAssocID="{AC004FA7-FF93-480C-A194-0E8B83B6076C}" presName="Name25" presStyleLbl="parChTrans1D1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9707"/>
              </a:moveTo>
              <a:lnTo>
                <a:pt x="637776" y="297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0AB27AF-D3D4-43DC-B887-8F452CFCA554}" type="pres">
      <dgm:prSet presAssocID="{84874407-3D7F-4DC5-96AB-E5914974CD3B}" presName="node" presStyleCnt="0"/>
      <dgm:spPr/>
    </dgm:pt>
    <dgm:pt modelId="{09E4186A-7472-49A3-B60A-1D930591CECD}" type="pres">
      <dgm:prSet presAssocID="{84874407-3D7F-4DC5-96AB-E5914974CD3B}" presName="parentNode" presStyleLbl="node1" presStyleIdx="2" presStyleCnt="4" custScaleX="137000" custLinFactNeighborX="5141" custLinFactNeighborY="-3213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360E0DC-EAB6-43AD-86C1-C208F6BDF875}" type="pres">
      <dgm:prSet presAssocID="{84874407-3D7F-4DC5-96AB-E5914974CD3B}" presName="childNode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5E329C-FE63-4F4F-8F67-8BD3A0CC623D}" type="pres">
      <dgm:prSet presAssocID="{CED5B039-6083-4128-A10E-EBC3E2F06036}" presName="Name25" presStyleLbl="parChTrans1D1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9707"/>
              </a:moveTo>
              <a:lnTo>
                <a:pt x="858142" y="297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963A646-C0C1-4844-985B-DCADEE8C78F9}" type="pres">
      <dgm:prSet presAssocID="{36BE3715-EAC4-45FE-A486-C17E4A085F99}" presName="node" presStyleCnt="0"/>
      <dgm:spPr/>
    </dgm:pt>
    <dgm:pt modelId="{BF8C00E1-31AA-40EE-923D-6328DEBC0443}" type="pres">
      <dgm:prSet presAssocID="{36BE3715-EAC4-45FE-A486-C17E4A085F99}" presName="parentNode" presStyleLbl="node1" presStyleIdx="3" presStyleCnt="4" custScaleX="147245" custScaleY="114598" custLinFactNeighborX="28876" custLinFactNeighborY="-13013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DBCB4E2-5B8F-4CB6-8FAB-13BFB365CBC9}" type="pres">
      <dgm:prSet presAssocID="{36BE3715-EAC4-45FE-A486-C17E4A085F99}" presName="childNode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97C2F30-2FDB-4D19-9946-63C63C38669C}" srcId="{438DF888-D8DD-4ADD-943D-F2244CE74D66}" destId="{78E03AD1-6CDB-43B8-B43D-1812428DD790}" srcOrd="0" destOrd="0" parTransId="{9B0D3FBE-1189-447C-8B0E-13E8F0512F9D}" sibTransId="{BF23FAF5-34AE-494F-97FE-D05E8D869AEB}"/>
    <dgm:cxn modelId="{45229F0A-E91D-4BEA-B100-C646CCCF9289}" type="presOf" srcId="{CED5B039-6083-4128-A10E-EBC3E2F06036}" destId="{135E329C-FE63-4F4F-8F67-8BD3A0CC623D}" srcOrd="0" destOrd="0" presId="urn:microsoft.com/office/officeart/2005/8/layout/radial2"/>
    <dgm:cxn modelId="{EA12F594-DEF9-4807-A93B-E5F5E119416A}" srcId="{84874407-3D7F-4DC5-96AB-E5914974CD3B}" destId="{AA3167A4-9900-400E-9842-356180CA5263}" srcOrd="2" destOrd="0" parTransId="{2ECAE979-2FBF-4902-98F5-209312600C36}" sibTransId="{B80A27A7-7F2B-484B-8D13-75E879701C4F}"/>
    <dgm:cxn modelId="{F2A6B664-DF0E-4B49-8136-52BF4B457D4B}" type="presOf" srcId="{A1D536F3-BDC3-4844-B742-0914DF61B828}" destId="{9142AFCF-A509-47B4-9FC8-9EA4B163C68E}" srcOrd="0" destOrd="0" presId="urn:microsoft.com/office/officeart/2005/8/layout/radial2"/>
    <dgm:cxn modelId="{EAC5E9BB-FB06-4318-8F25-250BE8B0F2B7}" srcId="{84874407-3D7F-4DC5-96AB-E5914974CD3B}" destId="{103BF744-284D-43B9-AF74-BA7C28C4CDE8}" srcOrd="1" destOrd="0" parTransId="{7E86E9C2-AEB1-480C-82D9-3FDED3231927}" sibTransId="{4453FAF0-48C5-4CB6-979F-2D9978E0681C}"/>
    <dgm:cxn modelId="{747FF6C4-C2B3-4449-BEB8-E866ABE1429C}" srcId="{438DF888-D8DD-4ADD-943D-F2244CE74D66}" destId="{36BE3715-EAC4-45FE-A486-C17E4A085F99}" srcOrd="2" destOrd="0" parTransId="{CED5B039-6083-4128-A10E-EBC3E2F06036}" sibTransId="{FB1633F7-20A5-4C10-812C-6C6060BD1AE0}"/>
    <dgm:cxn modelId="{E0488AD3-99F7-4F98-B1F2-C5DA36237A42}" type="presOf" srcId="{9B0D3FBE-1189-447C-8B0E-13E8F0512F9D}" destId="{98D26116-8817-4EA5-945B-B0ADD64CA624}" srcOrd="0" destOrd="0" presId="urn:microsoft.com/office/officeart/2005/8/layout/radial2"/>
    <dgm:cxn modelId="{90F59F27-D31E-418A-A749-59E4070802E6}" type="presOf" srcId="{D6565BA6-92E3-4CD7-ABCA-A20396E7FE17}" destId="{9142AFCF-A509-47B4-9FC8-9EA4B163C68E}" srcOrd="0" destOrd="2" presId="urn:microsoft.com/office/officeart/2005/8/layout/radial2"/>
    <dgm:cxn modelId="{15EA5BA7-980B-41D1-BD94-53F1FA9F2398}" srcId="{78E03AD1-6CDB-43B8-B43D-1812428DD790}" destId="{A1D536F3-BDC3-4844-B742-0914DF61B828}" srcOrd="0" destOrd="0" parTransId="{82692E9E-A21C-4D41-8673-D240418C0288}" sibTransId="{D3CB855B-E429-4F55-9692-7AF265580DF6}"/>
    <dgm:cxn modelId="{C26E57C1-144C-4F83-ACD3-3361B1F591EF}" srcId="{84874407-3D7F-4DC5-96AB-E5914974CD3B}" destId="{631BD87A-D661-4A54-82D7-245D62C2E9A5}" srcOrd="0" destOrd="0" parTransId="{9BFC78D0-0317-4AB4-8AE6-0F36C35509C4}" sibTransId="{CD011008-5A6A-49B3-A58D-176AE88AA048}"/>
    <dgm:cxn modelId="{1376BE56-D432-49A5-B03F-F08ABA6ED35C}" srcId="{78E03AD1-6CDB-43B8-B43D-1812428DD790}" destId="{918AAC57-95E9-4AD3-A83D-A29564162D45}" srcOrd="1" destOrd="0" parTransId="{4CDB0CE1-61AD-4BF2-A816-2A6DE605B425}" sibTransId="{BAF1A7A5-EE76-40CE-A478-3D4EEDD145D6}"/>
    <dgm:cxn modelId="{AE62C405-0E8B-4C6F-AA39-5F446E99CD35}" type="presOf" srcId="{103BF744-284D-43B9-AF74-BA7C28C4CDE8}" destId="{7360E0DC-EAB6-43AD-86C1-C208F6BDF875}" srcOrd="0" destOrd="1" presId="urn:microsoft.com/office/officeart/2005/8/layout/radial2"/>
    <dgm:cxn modelId="{509AE6D8-B279-4A98-955C-72BD7BB08790}" type="presOf" srcId="{36BE3715-EAC4-45FE-A486-C17E4A085F99}" destId="{BF8C00E1-31AA-40EE-923D-6328DEBC0443}" srcOrd="0" destOrd="0" presId="urn:microsoft.com/office/officeart/2005/8/layout/radial2"/>
    <dgm:cxn modelId="{B36F5B2A-B40F-454F-BA65-76C4C488DCF5}" type="presOf" srcId="{78E03AD1-6CDB-43B8-B43D-1812428DD790}" destId="{073ABC70-CC8E-4FC6-A6D1-CB8437EAB803}" srcOrd="0" destOrd="0" presId="urn:microsoft.com/office/officeart/2005/8/layout/radial2"/>
    <dgm:cxn modelId="{9D50F730-018E-4B69-BB11-2868ECEB7AE6}" type="presOf" srcId="{918AAC57-95E9-4AD3-A83D-A29564162D45}" destId="{9142AFCF-A509-47B4-9FC8-9EA4B163C68E}" srcOrd="0" destOrd="1" presId="urn:microsoft.com/office/officeart/2005/8/layout/radial2"/>
    <dgm:cxn modelId="{8C7DC4BD-0005-4061-8873-046D3764D022}" srcId="{438DF888-D8DD-4ADD-943D-F2244CE74D66}" destId="{84874407-3D7F-4DC5-96AB-E5914974CD3B}" srcOrd="1" destOrd="0" parTransId="{AC004FA7-FF93-480C-A194-0E8B83B6076C}" sibTransId="{34421C17-C61D-4161-9678-63F1C6BDB541}"/>
    <dgm:cxn modelId="{1DE44E9F-8E1C-4464-AB67-699CF7B939CE}" srcId="{78E03AD1-6CDB-43B8-B43D-1812428DD790}" destId="{D6565BA6-92E3-4CD7-ABCA-A20396E7FE17}" srcOrd="2" destOrd="0" parTransId="{386F93F1-B9F4-459A-8DDD-DDFA0138D6AD}" sibTransId="{7A1B5CF8-3E54-4B0F-A393-67FE57654735}"/>
    <dgm:cxn modelId="{A456607C-EEA4-4CF4-91D5-5F8B5D1C085E}" type="presOf" srcId="{AA3167A4-9900-400E-9842-356180CA5263}" destId="{7360E0DC-EAB6-43AD-86C1-C208F6BDF875}" srcOrd="0" destOrd="2" presId="urn:microsoft.com/office/officeart/2005/8/layout/radial2"/>
    <dgm:cxn modelId="{72C7D517-E0F7-41AE-94E3-7709D9E55A95}" type="presOf" srcId="{84874407-3D7F-4DC5-96AB-E5914974CD3B}" destId="{09E4186A-7472-49A3-B60A-1D930591CECD}" srcOrd="0" destOrd="0" presId="urn:microsoft.com/office/officeart/2005/8/layout/radial2"/>
    <dgm:cxn modelId="{61035B28-67B1-43B6-B983-54FFFCDE7173}" type="presOf" srcId="{438DF888-D8DD-4ADD-943D-F2244CE74D66}" destId="{6C7B7CB6-3341-4723-82F8-6D5DBD1C7E30}" srcOrd="0" destOrd="0" presId="urn:microsoft.com/office/officeart/2005/8/layout/radial2"/>
    <dgm:cxn modelId="{069E4F58-14DD-4E2D-9C58-978687B9C3E8}" type="presOf" srcId="{631BD87A-D661-4A54-82D7-245D62C2E9A5}" destId="{7360E0DC-EAB6-43AD-86C1-C208F6BDF875}" srcOrd="0" destOrd="0" presId="urn:microsoft.com/office/officeart/2005/8/layout/radial2"/>
    <dgm:cxn modelId="{5AEF62D9-6387-45DD-AAA8-386684ECE8DC}" type="presOf" srcId="{AC004FA7-FF93-480C-A194-0E8B83B6076C}" destId="{3BCC345D-F11B-48D5-AA12-0E98F42179F1}" srcOrd="0" destOrd="0" presId="urn:microsoft.com/office/officeart/2005/8/layout/radial2"/>
    <dgm:cxn modelId="{43F1777E-06A6-4D9A-AEC4-B1C49EEA3EB7}" type="presParOf" srcId="{6C7B7CB6-3341-4723-82F8-6D5DBD1C7E30}" destId="{22145ED6-957F-4276-8F72-684A88E2677D}" srcOrd="0" destOrd="0" presId="urn:microsoft.com/office/officeart/2005/8/layout/radial2"/>
    <dgm:cxn modelId="{3E8F7166-3E24-415B-AD48-FA043CC304B4}" type="presParOf" srcId="{22145ED6-957F-4276-8F72-684A88E2677D}" destId="{96818A69-5154-4E02-866A-4831E75D4DE2}" srcOrd="0" destOrd="0" presId="urn:microsoft.com/office/officeart/2005/8/layout/radial2"/>
    <dgm:cxn modelId="{FEB7C328-2569-4326-8C15-DDD3478152E4}" type="presParOf" srcId="{96818A69-5154-4E02-866A-4831E75D4DE2}" destId="{4389DBEB-0CC1-40EC-A67F-B36E76A7C661}" srcOrd="0" destOrd="0" presId="urn:microsoft.com/office/officeart/2005/8/layout/radial2"/>
    <dgm:cxn modelId="{212708B2-296D-4BFB-98F4-161ED285C48E}" type="presParOf" srcId="{96818A69-5154-4E02-866A-4831E75D4DE2}" destId="{61FCCFB0-965E-40E8-9CC9-961D5799702A}" srcOrd="1" destOrd="0" presId="urn:microsoft.com/office/officeart/2005/8/layout/radial2"/>
    <dgm:cxn modelId="{B94A1B78-5B0D-454F-82E2-409864F6C535}" type="presParOf" srcId="{22145ED6-957F-4276-8F72-684A88E2677D}" destId="{98D26116-8817-4EA5-945B-B0ADD64CA624}" srcOrd="1" destOrd="0" presId="urn:microsoft.com/office/officeart/2005/8/layout/radial2"/>
    <dgm:cxn modelId="{19BA7C12-D484-40B5-8D69-96BFA4EFA97D}" type="presParOf" srcId="{22145ED6-957F-4276-8F72-684A88E2677D}" destId="{30276840-6B76-4664-9BD5-1871E4633BBC}" srcOrd="2" destOrd="0" presId="urn:microsoft.com/office/officeart/2005/8/layout/radial2"/>
    <dgm:cxn modelId="{5854B0FF-E4F2-4BD9-8175-E4997FEF2888}" type="presParOf" srcId="{30276840-6B76-4664-9BD5-1871E4633BBC}" destId="{073ABC70-CC8E-4FC6-A6D1-CB8437EAB803}" srcOrd="0" destOrd="0" presId="urn:microsoft.com/office/officeart/2005/8/layout/radial2"/>
    <dgm:cxn modelId="{EA00BB27-7A11-451E-90B4-B1F4406851D8}" type="presParOf" srcId="{30276840-6B76-4664-9BD5-1871E4633BBC}" destId="{9142AFCF-A509-47B4-9FC8-9EA4B163C68E}" srcOrd="1" destOrd="0" presId="urn:microsoft.com/office/officeart/2005/8/layout/radial2"/>
    <dgm:cxn modelId="{32E0E402-B189-40FA-8040-33D3A51A2481}" type="presParOf" srcId="{22145ED6-957F-4276-8F72-684A88E2677D}" destId="{3BCC345D-F11B-48D5-AA12-0E98F42179F1}" srcOrd="3" destOrd="0" presId="urn:microsoft.com/office/officeart/2005/8/layout/radial2"/>
    <dgm:cxn modelId="{714E925D-1AD9-40AF-8A2B-372A3A702EF4}" type="presParOf" srcId="{22145ED6-957F-4276-8F72-684A88E2677D}" destId="{70AB27AF-D3D4-43DC-B887-8F452CFCA554}" srcOrd="4" destOrd="0" presId="urn:microsoft.com/office/officeart/2005/8/layout/radial2"/>
    <dgm:cxn modelId="{F099E989-A9E8-427A-8620-84B305BFDE4D}" type="presParOf" srcId="{70AB27AF-D3D4-43DC-B887-8F452CFCA554}" destId="{09E4186A-7472-49A3-B60A-1D930591CECD}" srcOrd="0" destOrd="0" presId="urn:microsoft.com/office/officeart/2005/8/layout/radial2"/>
    <dgm:cxn modelId="{51DED8D4-CBE2-4063-A90E-CBABFB625727}" type="presParOf" srcId="{70AB27AF-D3D4-43DC-B887-8F452CFCA554}" destId="{7360E0DC-EAB6-43AD-86C1-C208F6BDF875}" srcOrd="1" destOrd="0" presId="urn:microsoft.com/office/officeart/2005/8/layout/radial2"/>
    <dgm:cxn modelId="{FDCB31A8-A3BF-4A9B-BB20-DEA72281037A}" type="presParOf" srcId="{22145ED6-957F-4276-8F72-684A88E2677D}" destId="{135E329C-FE63-4F4F-8F67-8BD3A0CC623D}" srcOrd="5" destOrd="0" presId="urn:microsoft.com/office/officeart/2005/8/layout/radial2"/>
    <dgm:cxn modelId="{983A1898-380C-44E9-9CD3-D93340692D14}" type="presParOf" srcId="{22145ED6-957F-4276-8F72-684A88E2677D}" destId="{9963A646-C0C1-4844-985B-DCADEE8C78F9}" srcOrd="6" destOrd="0" presId="urn:microsoft.com/office/officeart/2005/8/layout/radial2"/>
    <dgm:cxn modelId="{CFDE5A83-94A6-47F8-8CAE-BD3CB20C83A2}" type="presParOf" srcId="{9963A646-C0C1-4844-985B-DCADEE8C78F9}" destId="{BF8C00E1-31AA-40EE-923D-6328DEBC0443}" srcOrd="0" destOrd="0" presId="urn:microsoft.com/office/officeart/2005/8/layout/radial2"/>
    <dgm:cxn modelId="{BCD27A12-C4D8-44E8-8E29-D2E5F54BA288}" type="presParOf" srcId="{9963A646-C0C1-4844-985B-DCADEE8C78F9}" destId="{FDBCB4E2-5B8F-4CB6-8FAB-13BFB365CBC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0.23975</cdr:x>
      <cdr:y>0.67502</cdr:y>
    </cdr:from>
    <cdr:to>
      <cdr:x>0.31811</cdr:x>
      <cdr:y>0.73681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36037" y="4034559"/>
          <a:ext cx="50206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799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0.23975</cdr:x>
      <cdr:y>0.41952</cdr:y>
    </cdr:from>
    <cdr:to>
      <cdr:x>0.31811</cdr:x>
      <cdr:y>0.48131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36037" y="2507459"/>
          <a:ext cx="50206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814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0.23816</cdr:x>
      <cdr:y>0.17697</cdr:y>
    </cdr:from>
    <cdr:to>
      <cdr:x>0.31652</cdr:x>
      <cdr:y>0.23877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525877" y="1057762"/>
          <a:ext cx="50206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845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0.36721</cdr:x>
      <cdr:y>0.78545</cdr:y>
    </cdr:from>
    <cdr:to>
      <cdr:x>0.47035</cdr:x>
      <cdr:y>0.84725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352700" y="4694613"/>
          <a:ext cx="6607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1 597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0.39273</cdr:x>
      <cdr:y>0.53605</cdr:y>
    </cdr:from>
    <cdr:to>
      <cdr:x>0.49586</cdr:x>
      <cdr:y>0.59784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516171" y="3203936"/>
          <a:ext cx="6607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1 730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0.89134</cdr:x>
      <cdr:y>0.72303</cdr:y>
    </cdr:from>
    <cdr:to>
      <cdr:x>0.99448</cdr:x>
      <cdr:y>0.78482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710752" y="4321527"/>
          <a:ext cx="6607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4 624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0.87782</cdr:x>
      <cdr:y>0.47973</cdr:y>
    </cdr:from>
    <cdr:to>
      <cdr:x>0.98096</cdr:x>
      <cdr:y>0.54152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624130" y="2867302"/>
          <a:ext cx="6607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4 559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0.85542</cdr:x>
      <cdr:y>0.22822</cdr:y>
    </cdr:from>
    <cdr:to>
      <cdr:x>0.95855</cdr:x>
      <cdr:y>0.29001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480574" y="1364060"/>
          <a:ext cx="6607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526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4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3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0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9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2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3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6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5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2C9D-FC05-4775-BDC6-3C171CF202B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44D1-6FEE-4E67-B571-5B88EFC81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" y="864000"/>
            <a:ext cx="12192001" cy="5994000"/>
          </a:xfrm>
          <a:pattFill prst="pct75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19050"/>
            </a:sp3d>
          </a:bodyPr>
          <a:lstStyle/>
          <a:p>
            <a:pPr>
              <a:spcBef>
                <a:spcPts val="0"/>
              </a:spcBef>
            </a:pPr>
            <a:endParaRPr lang="ru-RU" sz="39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 </a:t>
            </a:r>
            <a:endParaRPr lang="ru-RU" sz="39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службы статистики в 2020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endParaRPr lang="ru-RU" sz="39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на 2021 год</a:t>
            </a:r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b="1" dirty="0"/>
          </a:p>
          <a:p>
            <a:endParaRPr lang="ru-RU" sz="1100" b="1" i="1" dirty="0" smtClean="0"/>
          </a:p>
          <a:p>
            <a:pPr>
              <a:spcBef>
                <a:spcPts val="0"/>
              </a:spcBef>
            </a:pPr>
            <a:r>
              <a:rPr lang="ru-RU" b="1" i="1" dirty="0" smtClean="0"/>
              <a:t>							</a:t>
            </a:r>
            <a:r>
              <a:rPr lang="ru-RU" sz="1800" b="1" i="1" dirty="0" smtClean="0"/>
              <a:t>Начальник Государственной службы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i="1" dirty="0" smtClean="0"/>
              <a:t>					                               статистики ПМР Случинская Н.А.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355" y="247334"/>
            <a:ext cx="819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44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0960" y="1183958"/>
            <a:ext cx="9144000" cy="909002"/>
          </a:xfrm>
        </p:spPr>
        <p:txBody>
          <a:bodyPr/>
          <a:lstStyle/>
          <a:p>
            <a:r>
              <a:rPr lang="ru-RU" b="1" smtClean="0"/>
              <a:t>Совершенствование федерального статистического </a:t>
            </a:r>
            <a:r>
              <a:rPr lang="ru-RU" b="1" dirty="0"/>
              <a:t>наблюдения за деятельностью общеобразовательных организаций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4" descr="https://skr.sh/i/090221/pTxTnA9q.jpg?download=1&amp;name=%D0%A1%D0%BA%D1%80%D0%B8%D0%BD%D1%88%D0%BE%D1%82%2009-02-2021%2018:11: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97" y="2722560"/>
            <a:ext cx="1990725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kr.sh/i/090221/MquIhK6R.jpg?download=1&amp;name=%D0%A1%D0%BA%D1%80%D0%B8%D0%BD%D1%88%D0%BE%D1%82%2009-02-2021%2018:10: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77" y="3348547"/>
            <a:ext cx="685800" cy="5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kr.sh/i/090221/zEaRIwgW.jpg?download=1&amp;name=%D0%A1%D0%BA%D1%80%D0%B8%D0%BD%D1%88%D0%BE%D1%82%2009-02-2021%2018:12: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81" y="3650200"/>
            <a:ext cx="819150" cy="6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kr.sh/i/090221/2ch4VQfn.jpg?download=1&amp;name=%D0%A1%D0%BA%D1%80%D0%B8%D0%BD%D1%88%D0%BE%D1%82%2009-02-2021%2019:20: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4" y="2722559"/>
            <a:ext cx="3638550" cy="17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7281" y="2995749"/>
            <a:ext cx="193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 форм о деятельности образовательных организаций</a:t>
            </a:r>
            <a:endParaRPr lang="ru-RU" b="1" dirty="0"/>
          </a:p>
        </p:txBody>
      </p:sp>
      <p:pic>
        <p:nvPicPr>
          <p:cNvPr id="2052" name="Picture 4" descr="https://skr.sh/i/090221/xSVitu2f.jpg?download=1&amp;name=%D0%A1%D0%BA%D1%80%D0%B8%D0%BD%D1%88%D0%BE%D1%82%2009-02-2021%2019:23: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30" y="3034028"/>
            <a:ext cx="790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kr.sh/i/090221/dXlR95Jk.jpg?download=1&amp;name=%D0%A1%D0%BA%D1%80%D0%B8%D0%BD%D1%88%D0%BE%D1%82%2009-02-2021%2019:24: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57" y="3650200"/>
            <a:ext cx="419100" cy="6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kr.sh/i/090221/KqQ66Wcc.jpg?download=1&amp;name=%D0%A1%D0%BA%D1%80%D0%B8%D0%BD%D1%88%D0%BE%D1%82%2009-02-2021%2019:26: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44" y="2995749"/>
            <a:ext cx="3105150" cy="6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kr.sh/i/090221/Za4NV32u.jpg?download=1&amp;name=%D0%A1%D0%BA%D1%80%D0%B8%D0%BD%D1%88%D0%BE%D1%82%2009-02-2021%2019:27:5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57" y="3605527"/>
            <a:ext cx="1841824" cy="6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2960" y="3503926"/>
            <a:ext cx="164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85-РИК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1-ДО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4516592" y="3358073"/>
            <a:ext cx="821053" cy="513959"/>
          </a:xfrm>
          <a:prstGeom prst="mathMin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 bwMode="auto">
          <a:xfrm>
            <a:off x="1367246" y="820710"/>
            <a:ext cx="8396287" cy="58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>
                  <a:glow rad="63500">
                    <a:srgbClr val="4A9ACC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ИСПОЛНЕНИЕ ПЛАНОВЫХ МЕРОПРИЯТИЙ</a:t>
            </a: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67674985"/>
              </p:ext>
            </p:extLst>
          </p:nvPr>
        </p:nvGraphicFramePr>
        <p:xfrm>
          <a:off x="1020349" y="1401957"/>
          <a:ext cx="10945982" cy="534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4" descr="Z:\Мои документы\li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49" y="2457419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6" y="6008578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7500"/>
          <p:cNvPicPr/>
          <p:nvPr/>
        </p:nvPicPr>
        <p:blipFill>
          <a:blip r:embed="rId10"/>
          <a:stretch>
            <a:fillRect/>
          </a:stretch>
        </p:blipFill>
        <p:spPr>
          <a:xfrm>
            <a:off x="1367246" y="4250119"/>
            <a:ext cx="486964" cy="4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6983" y="181959"/>
            <a:ext cx="950976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1142091" y="811530"/>
            <a:ext cx="9144000" cy="61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Показатели, характеризующие основные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направления деятельности ГСС ПМР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68377375"/>
              </p:ext>
            </p:extLst>
          </p:nvPr>
        </p:nvGraphicFramePr>
        <p:xfrm>
          <a:off x="1988039" y="1485901"/>
          <a:ext cx="8615484" cy="227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499823557"/>
              </p:ext>
            </p:extLst>
          </p:nvPr>
        </p:nvGraphicFramePr>
        <p:xfrm>
          <a:off x="1380392" y="3771900"/>
          <a:ext cx="7775498" cy="301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82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6983" y="181959"/>
            <a:ext cx="950976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085086"/>
              </p:ext>
            </p:extLst>
          </p:nvPr>
        </p:nvGraphicFramePr>
        <p:xfrm>
          <a:off x="2278743" y="811531"/>
          <a:ext cx="8128000" cy="596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28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6983" y="181959"/>
            <a:ext cx="950976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3" y="811530"/>
            <a:ext cx="5394843" cy="60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11033603" y="5073556"/>
            <a:ext cx="798575" cy="196924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933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031572" y="5276808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694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75" name="Левая круглая скобка 74"/>
          <p:cNvSpPr/>
          <p:nvPr/>
        </p:nvSpPr>
        <p:spPr>
          <a:xfrm>
            <a:off x="10802164" y="4845941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6" name="TextBox 75"/>
          <p:cNvSpPr txBox="1"/>
          <p:nvPr/>
        </p:nvSpPr>
        <p:spPr>
          <a:xfrm>
            <a:off x="10179163" y="5092446"/>
            <a:ext cx="696973" cy="292954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149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499649" y="6102990"/>
            <a:ext cx="1059665" cy="363210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СМП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499649" y="6466201"/>
            <a:ext cx="1059665" cy="345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НКО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499647" y="5741032"/>
            <a:ext cx="1059667" cy="361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крупные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031572" y="4802163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256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36184" y="5787202"/>
            <a:ext cx="798575" cy="254489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812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436183" y="6041691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391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3" name="Левая круглая скобка 92"/>
          <p:cNvSpPr/>
          <p:nvPr/>
        </p:nvSpPr>
        <p:spPr>
          <a:xfrm>
            <a:off x="8206777" y="5564169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4" name="TextBox 93"/>
          <p:cNvSpPr txBox="1"/>
          <p:nvPr/>
        </p:nvSpPr>
        <p:spPr>
          <a:xfrm>
            <a:off x="7789661" y="5787202"/>
            <a:ext cx="533602" cy="29846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935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436185" y="5520391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134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695449" y="6321136"/>
            <a:ext cx="798575" cy="254489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644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695448" y="6575625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180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8" name="Левая круглая скобка 97"/>
          <p:cNvSpPr/>
          <p:nvPr/>
        </p:nvSpPr>
        <p:spPr>
          <a:xfrm>
            <a:off x="9466042" y="6098103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9" name="TextBox 98"/>
          <p:cNvSpPr txBox="1"/>
          <p:nvPr/>
        </p:nvSpPr>
        <p:spPr>
          <a:xfrm>
            <a:off x="9048926" y="6321136"/>
            <a:ext cx="533602" cy="29846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latin typeface="Arial Narrow" panose="020B0606020202030204" pitchFamily="34" charset="0"/>
              </a:rPr>
              <a:t>7</a:t>
            </a: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39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695450" y="6054325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98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85676" y="1848918"/>
            <a:ext cx="798575" cy="254489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145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485675" y="2103407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122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03" name="Левая круглая скобка 102"/>
          <p:cNvSpPr/>
          <p:nvPr/>
        </p:nvSpPr>
        <p:spPr>
          <a:xfrm>
            <a:off x="6256269" y="1625885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TextBox 103"/>
          <p:cNvSpPr txBox="1"/>
          <p:nvPr/>
        </p:nvSpPr>
        <p:spPr>
          <a:xfrm>
            <a:off x="5839153" y="1848918"/>
            <a:ext cx="533602" cy="29846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206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485677" y="1582107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61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289236" y="3955821"/>
            <a:ext cx="798575" cy="254489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235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289235" y="4210310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87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08" name="Левая круглая скобка 107"/>
          <p:cNvSpPr/>
          <p:nvPr/>
        </p:nvSpPr>
        <p:spPr>
          <a:xfrm>
            <a:off x="7059829" y="3732788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9" name="TextBox 108"/>
          <p:cNvSpPr txBox="1"/>
          <p:nvPr/>
        </p:nvSpPr>
        <p:spPr>
          <a:xfrm>
            <a:off x="6642713" y="3955821"/>
            <a:ext cx="533602" cy="29846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341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289237" y="3689010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89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9578299" y="1896374"/>
            <a:ext cx="798575" cy="254489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516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9578298" y="2150863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162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3" name="Левая круглая скобка 112"/>
          <p:cNvSpPr/>
          <p:nvPr/>
        </p:nvSpPr>
        <p:spPr>
          <a:xfrm>
            <a:off x="9348892" y="1673341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4" name="TextBox 113"/>
          <p:cNvSpPr txBox="1"/>
          <p:nvPr/>
        </p:nvSpPr>
        <p:spPr>
          <a:xfrm>
            <a:off x="8931776" y="1896374"/>
            <a:ext cx="533602" cy="29846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6</a:t>
            </a: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35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9578300" y="1629563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124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0708310" y="3847741"/>
            <a:ext cx="798575" cy="254489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241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0699517" y="4102230"/>
            <a:ext cx="798575" cy="239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60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8" name="Левая круглая скобка 117"/>
          <p:cNvSpPr/>
          <p:nvPr/>
        </p:nvSpPr>
        <p:spPr>
          <a:xfrm>
            <a:off x="10478903" y="3624708"/>
            <a:ext cx="64006" cy="700557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9" name="TextBox 118"/>
          <p:cNvSpPr txBox="1"/>
          <p:nvPr/>
        </p:nvSpPr>
        <p:spPr>
          <a:xfrm>
            <a:off x="10061787" y="3847741"/>
            <a:ext cx="533602" cy="29846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+mn-cs"/>
              </a:rPr>
              <a:t>323</a:t>
            </a:r>
            <a:endParaRPr lang="ru-RU" sz="16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708311" y="3580930"/>
            <a:ext cx="798574" cy="249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83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17301525"/>
              </p:ext>
            </p:extLst>
          </p:nvPr>
        </p:nvGraphicFramePr>
        <p:xfrm>
          <a:off x="53827" y="821708"/>
          <a:ext cx="6406898" cy="597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1" name="Прямоугольник 120"/>
          <p:cNvSpPr/>
          <p:nvPr/>
        </p:nvSpPr>
        <p:spPr>
          <a:xfrm>
            <a:off x="2537438" y="251520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696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175"/>
          <p:cNvSpPr>
            <a:spLocks noChangeArrowheads="1"/>
          </p:cNvSpPr>
          <p:nvPr/>
        </p:nvSpPr>
        <p:spPr bwMode="auto">
          <a:xfrm>
            <a:off x="338532" y="876555"/>
            <a:ext cx="11011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Реализация Концепции административной реформы в ПМР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на 2018-2020 годы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25751"/>
          <p:cNvGrpSpPr/>
          <p:nvPr/>
        </p:nvGrpSpPr>
        <p:grpSpPr>
          <a:xfrm>
            <a:off x="1165909" y="1289220"/>
            <a:ext cx="8448675" cy="5568780"/>
            <a:chOff x="0" y="0"/>
            <a:chExt cx="8448802" cy="5066735"/>
          </a:xfrm>
        </p:grpSpPr>
        <p:pic>
          <p:nvPicPr>
            <p:cNvPr id="12" name="Picture 28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8880"/>
              <a:ext cx="2771774" cy="2829179"/>
            </a:xfrm>
            <a:prstGeom prst="rect">
              <a:avLst/>
            </a:prstGeom>
          </p:spPr>
        </p:pic>
        <p:pic>
          <p:nvPicPr>
            <p:cNvPr id="13" name="Picture 28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32270" y="1352788"/>
              <a:ext cx="1716532" cy="2287778"/>
            </a:xfrm>
            <a:prstGeom prst="rect">
              <a:avLst/>
            </a:prstGeom>
          </p:spPr>
        </p:pic>
        <p:sp>
          <p:nvSpPr>
            <p:cNvPr id="14" name="Shape 285"/>
            <p:cNvSpPr/>
            <p:nvPr/>
          </p:nvSpPr>
          <p:spPr>
            <a:xfrm>
              <a:off x="4400931" y="3730228"/>
              <a:ext cx="3457956" cy="1296086"/>
            </a:xfrm>
            <a:custGeom>
              <a:avLst/>
              <a:gdLst/>
              <a:ahLst/>
              <a:cxnLst/>
              <a:rect l="0" t="0" r="0" b="0"/>
              <a:pathLst>
                <a:path w="3457956" h="1296086">
                  <a:moveTo>
                    <a:pt x="3231388" y="0"/>
                  </a:moveTo>
                  <a:lnTo>
                    <a:pt x="3457956" y="323977"/>
                  </a:lnTo>
                  <a:lnTo>
                    <a:pt x="3295904" y="323977"/>
                  </a:lnTo>
                  <a:cubicBezTo>
                    <a:pt x="2946019" y="896252"/>
                    <a:pt x="1723644" y="1296086"/>
                    <a:pt x="324104" y="1296086"/>
                  </a:cubicBezTo>
                  <a:lnTo>
                    <a:pt x="0" y="1296086"/>
                  </a:lnTo>
                  <a:cubicBezTo>
                    <a:pt x="1399667" y="1296086"/>
                    <a:pt x="2622042" y="896252"/>
                    <a:pt x="2971927" y="323977"/>
                  </a:cubicBezTo>
                  <a:lnTo>
                    <a:pt x="2809876" y="323977"/>
                  </a:lnTo>
                  <a:lnTo>
                    <a:pt x="32313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286"/>
            <p:cNvSpPr/>
            <p:nvPr/>
          </p:nvSpPr>
          <p:spPr>
            <a:xfrm>
              <a:off x="1331595" y="3730228"/>
              <a:ext cx="3231388" cy="1296714"/>
            </a:xfrm>
            <a:custGeom>
              <a:avLst/>
              <a:gdLst/>
              <a:ahLst/>
              <a:cxnLst/>
              <a:rect l="0" t="0" r="0" b="0"/>
              <a:pathLst>
                <a:path w="3231388" h="1296714">
                  <a:moveTo>
                    <a:pt x="0" y="0"/>
                  </a:moveTo>
                  <a:lnTo>
                    <a:pt x="324104" y="0"/>
                  </a:lnTo>
                  <a:cubicBezTo>
                    <a:pt x="324104" y="689191"/>
                    <a:pt x="1601470" y="1257897"/>
                    <a:pt x="3231388" y="1294282"/>
                  </a:cubicBezTo>
                  <a:cubicBezTo>
                    <a:pt x="3125589" y="1296644"/>
                    <a:pt x="3020759" y="1296714"/>
                    <a:pt x="2917168" y="1294595"/>
                  </a:cubicBezTo>
                  <a:cubicBezTo>
                    <a:pt x="1363305" y="1262808"/>
                    <a:pt x="88257" y="738517"/>
                    <a:pt x="4318" y="68326"/>
                  </a:cubicBezTo>
                  <a:cubicBezTo>
                    <a:pt x="1524" y="45593"/>
                    <a:pt x="0" y="22733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068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288"/>
            <p:cNvSpPr/>
            <p:nvPr/>
          </p:nvSpPr>
          <p:spPr>
            <a:xfrm>
              <a:off x="1331595" y="3730228"/>
              <a:ext cx="6527293" cy="1296086"/>
            </a:xfrm>
            <a:custGeom>
              <a:avLst/>
              <a:gdLst/>
              <a:ahLst/>
              <a:cxnLst/>
              <a:rect l="0" t="0" r="0" b="0"/>
              <a:pathLst>
                <a:path w="6527293" h="1296086">
                  <a:moveTo>
                    <a:pt x="3069336" y="1296086"/>
                  </a:moveTo>
                  <a:cubicBezTo>
                    <a:pt x="4469003" y="1296086"/>
                    <a:pt x="5691378" y="896252"/>
                    <a:pt x="6041263" y="323977"/>
                  </a:cubicBezTo>
                  <a:lnTo>
                    <a:pt x="5879212" y="323977"/>
                  </a:lnTo>
                  <a:lnTo>
                    <a:pt x="6300724" y="0"/>
                  </a:lnTo>
                  <a:lnTo>
                    <a:pt x="6527293" y="323977"/>
                  </a:lnTo>
                  <a:lnTo>
                    <a:pt x="6365240" y="323977"/>
                  </a:lnTo>
                  <a:cubicBezTo>
                    <a:pt x="6015355" y="896252"/>
                    <a:pt x="4792980" y="1296086"/>
                    <a:pt x="3393440" y="1296086"/>
                  </a:cubicBezTo>
                  <a:lnTo>
                    <a:pt x="3069336" y="1296086"/>
                  </a:lnTo>
                  <a:cubicBezTo>
                    <a:pt x="1374267" y="1296086"/>
                    <a:pt x="0" y="715785"/>
                    <a:pt x="0" y="0"/>
                  </a:cubicBezTo>
                  <a:lnTo>
                    <a:pt x="324104" y="0"/>
                  </a:lnTo>
                  <a:cubicBezTo>
                    <a:pt x="324104" y="689191"/>
                    <a:pt x="1601470" y="1257897"/>
                    <a:pt x="3231388" y="1294282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289"/>
            <p:cNvSpPr/>
            <p:nvPr/>
          </p:nvSpPr>
          <p:spPr>
            <a:xfrm>
              <a:off x="1284351" y="492"/>
              <a:ext cx="3410077" cy="1229233"/>
            </a:xfrm>
            <a:custGeom>
              <a:avLst/>
              <a:gdLst/>
              <a:ahLst/>
              <a:cxnLst/>
              <a:rect l="0" t="0" r="0" b="0"/>
              <a:pathLst>
                <a:path w="3410077" h="1229233">
                  <a:moveTo>
                    <a:pt x="3102864" y="0"/>
                  </a:moveTo>
                  <a:lnTo>
                    <a:pt x="3410077" y="0"/>
                  </a:lnTo>
                  <a:cubicBezTo>
                    <a:pt x="2021205" y="0"/>
                    <a:pt x="808228" y="379222"/>
                    <a:pt x="460883" y="921893"/>
                  </a:cubicBezTo>
                  <a:lnTo>
                    <a:pt x="614553" y="921893"/>
                  </a:lnTo>
                  <a:lnTo>
                    <a:pt x="210566" y="1229233"/>
                  </a:lnTo>
                  <a:lnTo>
                    <a:pt x="0" y="921893"/>
                  </a:lnTo>
                  <a:lnTo>
                    <a:pt x="153670" y="921893"/>
                  </a:lnTo>
                  <a:cubicBezTo>
                    <a:pt x="500888" y="379222"/>
                    <a:pt x="1713865" y="0"/>
                    <a:pt x="31028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290"/>
            <p:cNvSpPr/>
            <p:nvPr/>
          </p:nvSpPr>
          <p:spPr>
            <a:xfrm>
              <a:off x="4540758" y="0"/>
              <a:ext cx="3199638" cy="1229725"/>
            </a:xfrm>
            <a:custGeom>
              <a:avLst/>
              <a:gdLst/>
              <a:ahLst/>
              <a:cxnLst/>
              <a:rect l="0" t="0" r="0" b="0"/>
              <a:pathLst>
                <a:path w="3199638" h="1229725">
                  <a:moveTo>
                    <a:pt x="311826" y="2133"/>
                  </a:moveTo>
                  <a:cubicBezTo>
                    <a:pt x="1853673" y="33693"/>
                    <a:pt x="3116167" y="532074"/>
                    <a:pt x="3195701" y="1167749"/>
                  </a:cubicBezTo>
                  <a:cubicBezTo>
                    <a:pt x="3198241" y="1188323"/>
                    <a:pt x="3199638" y="1209024"/>
                    <a:pt x="3199638" y="1229725"/>
                  </a:cubicBezTo>
                  <a:lnTo>
                    <a:pt x="2892298" y="1229725"/>
                  </a:lnTo>
                  <a:cubicBezTo>
                    <a:pt x="2892298" y="574913"/>
                    <a:pt x="1620520" y="35163"/>
                    <a:pt x="0" y="2143"/>
                  </a:cubicBezTo>
                  <a:cubicBezTo>
                    <a:pt x="105005" y="0"/>
                    <a:pt x="209036" y="29"/>
                    <a:pt x="311826" y="213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068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292"/>
            <p:cNvSpPr/>
            <p:nvPr/>
          </p:nvSpPr>
          <p:spPr>
            <a:xfrm>
              <a:off x="1284351" y="492"/>
              <a:ext cx="6456045" cy="1229233"/>
            </a:xfrm>
            <a:custGeom>
              <a:avLst/>
              <a:gdLst/>
              <a:ahLst/>
              <a:cxnLst/>
              <a:rect l="0" t="0" r="0" b="0"/>
              <a:pathLst>
                <a:path w="6456045" h="1229233">
                  <a:moveTo>
                    <a:pt x="3410077" y="0"/>
                  </a:moveTo>
                  <a:cubicBezTo>
                    <a:pt x="2021205" y="0"/>
                    <a:pt x="808228" y="379222"/>
                    <a:pt x="460883" y="921893"/>
                  </a:cubicBezTo>
                  <a:lnTo>
                    <a:pt x="614553" y="921893"/>
                  </a:lnTo>
                  <a:lnTo>
                    <a:pt x="210566" y="1229233"/>
                  </a:lnTo>
                  <a:lnTo>
                    <a:pt x="0" y="921893"/>
                  </a:lnTo>
                  <a:lnTo>
                    <a:pt x="153670" y="921893"/>
                  </a:lnTo>
                  <a:cubicBezTo>
                    <a:pt x="500888" y="379222"/>
                    <a:pt x="1713865" y="0"/>
                    <a:pt x="3102864" y="0"/>
                  </a:cubicBezTo>
                  <a:lnTo>
                    <a:pt x="3410077" y="0"/>
                  </a:lnTo>
                  <a:cubicBezTo>
                    <a:pt x="5092319" y="0"/>
                    <a:pt x="6456045" y="550418"/>
                    <a:pt x="6456045" y="1229233"/>
                  </a:cubicBezTo>
                  <a:lnTo>
                    <a:pt x="6148706" y="1229233"/>
                  </a:lnTo>
                  <a:cubicBezTo>
                    <a:pt x="6148706" y="574421"/>
                    <a:pt x="4876927" y="34671"/>
                    <a:pt x="3256407" y="1651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Rectangle 293"/>
            <p:cNvSpPr/>
            <p:nvPr/>
          </p:nvSpPr>
          <p:spPr>
            <a:xfrm>
              <a:off x="2633844" y="903951"/>
              <a:ext cx="212209" cy="2651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94"/>
            <p:cNvSpPr/>
            <p:nvPr/>
          </p:nvSpPr>
          <p:spPr>
            <a:xfrm>
              <a:off x="2857886" y="883245"/>
              <a:ext cx="4293867" cy="2790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Портал государственных услуг ПМР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96"/>
            <p:cNvSpPr/>
            <p:nvPr/>
          </p:nvSpPr>
          <p:spPr>
            <a:xfrm>
              <a:off x="5828411" y="1030370"/>
              <a:ext cx="91795" cy="2558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97"/>
            <p:cNvSpPr/>
            <p:nvPr/>
          </p:nvSpPr>
          <p:spPr>
            <a:xfrm>
              <a:off x="2642616" y="1248990"/>
              <a:ext cx="46173" cy="1287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98"/>
            <p:cNvSpPr/>
            <p:nvPr/>
          </p:nvSpPr>
          <p:spPr>
            <a:xfrm>
              <a:off x="2642616" y="1480660"/>
              <a:ext cx="211890" cy="2647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99"/>
            <p:cNvSpPr/>
            <p:nvPr/>
          </p:nvSpPr>
          <p:spPr>
            <a:xfrm>
              <a:off x="2824420" y="2515349"/>
              <a:ext cx="4293867" cy="2814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Э</a:t>
              </a: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лектронная почта ГСС ПМР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01"/>
            <p:cNvSpPr/>
            <p:nvPr/>
          </p:nvSpPr>
          <p:spPr>
            <a:xfrm>
              <a:off x="4962779" y="1396348"/>
              <a:ext cx="91657" cy="2554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02"/>
            <p:cNvSpPr/>
            <p:nvPr/>
          </p:nvSpPr>
          <p:spPr>
            <a:xfrm>
              <a:off x="2859024" y="1614750"/>
              <a:ext cx="46173" cy="1287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03"/>
            <p:cNvSpPr/>
            <p:nvPr/>
          </p:nvSpPr>
          <p:spPr>
            <a:xfrm>
              <a:off x="2597023" y="2519502"/>
              <a:ext cx="211890" cy="2647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08"/>
            <p:cNvSpPr/>
            <p:nvPr/>
          </p:nvSpPr>
          <p:spPr>
            <a:xfrm>
              <a:off x="4368038" y="2005948"/>
              <a:ext cx="91657" cy="2554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09"/>
            <p:cNvSpPr/>
            <p:nvPr/>
          </p:nvSpPr>
          <p:spPr>
            <a:xfrm>
              <a:off x="2859024" y="2224350"/>
              <a:ext cx="46173" cy="1287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10"/>
            <p:cNvSpPr/>
            <p:nvPr/>
          </p:nvSpPr>
          <p:spPr>
            <a:xfrm>
              <a:off x="2608856" y="2862816"/>
              <a:ext cx="742505" cy="2727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5"/>
            <p:cNvSpPr/>
            <p:nvPr/>
          </p:nvSpPr>
          <p:spPr>
            <a:xfrm>
              <a:off x="3846830" y="2615929"/>
              <a:ext cx="91657" cy="2554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18"/>
            <p:cNvSpPr/>
            <p:nvPr/>
          </p:nvSpPr>
          <p:spPr>
            <a:xfrm>
              <a:off x="2784905" y="4369602"/>
              <a:ext cx="4051900" cy="2597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Общественный совет </a:t>
              </a: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при ГСС ПМР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20"/>
            <p:cNvSpPr/>
            <p:nvPr/>
          </p:nvSpPr>
          <p:spPr>
            <a:xfrm>
              <a:off x="6819265" y="2981689"/>
              <a:ext cx="91657" cy="2554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21"/>
            <p:cNvSpPr/>
            <p:nvPr/>
          </p:nvSpPr>
          <p:spPr>
            <a:xfrm>
              <a:off x="3035855" y="3200734"/>
              <a:ext cx="46173" cy="1287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22"/>
            <p:cNvSpPr/>
            <p:nvPr/>
          </p:nvSpPr>
          <p:spPr>
            <a:xfrm>
              <a:off x="2608856" y="3384169"/>
              <a:ext cx="742505" cy="3686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28"/>
            <p:cNvSpPr/>
            <p:nvPr/>
          </p:nvSpPr>
          <p:spPr>
            <a:xfrm>
              <a:off x="5327015" y="3591325"/>
              <a:ext cx="91795" cy="2558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29"/>
            <p:cNvSpPr/>
            <p:nvPr/>
          </p:nvSpPr>
          <p:spPr>
            <a:xfrm>
              <a:off x="2859024" y="3809945"/>
              <a:ext cx="46173" cy="1287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30"/>
            <p:cNvSpPr/>
            <p:nvPr/>
          </p:nvSpPr>
          <p:spPr>
            <a:xfrm>
              <a:off x="2609270" y="4403982"/>
              <a:ext cx="211890" cy="2647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32"/>
            <p:cNvSpPr/>
            <p:nvPr/>
          </p:nvSpPr>
          <p:spPr>
            <a:xfrm>
              <a:off x="4809998" y="3957303"/>
              <a:ext cx="91657" cy="2554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333"/>
            <p:cNvSpPr/>
            <p:nvPr/>
          </p:nvSpPr>
          <p:spPr>
            <a:xfrm>
              <a:off x="2859024" y="4175731"/>
              <a:ext cx="46173" cy="1287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336"/>
            <p:cNvSpPr/>
            <p:nvPr/>
          </p:nvSpPr>
          <p:spPr>
            <a:xfrm>
              <a:off x="2833478" y="1463876"/>
              <a:ext cx="5025409" cy="9928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Размещение </a:t>
              </a:r>
              <a:r>
                <a:rPr lang="ru-RU" sz="1600" b="1" dirty="0">
                  <a:latin typeface="Bookman Old Style" panose="02050604050505020204" pitchFamily="18" charset="0"/>
                </a:rPr>
                <a:t>сводной </a:t>
              </a:r>
              <a:r>
                <a:rPr lang="ru-RU" sz="1600" b="1" dirty="0" smtClean="0">
                  <a:latin typeface="Bookman Old Style" panose="02050604050505020204" pitchFamily="18" charset="0"/>
                </a:rPr>
                <a:t>статистической информации </a:t>
              </a: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на сайте </a:t>
              </a:r>
              <a:r>
                <a:rPr lang="en-US" sz="1600" b="1" dirty="0" smtClean="0">
                  <a:latin typeface="Bookman Old Style" panose="02050604050505020204" pitchFamily="18" charset="0"/>
                </a:rPr>
                <a:t>www</a:t>
              </a:r>
              <a:r>
                <a:rPr lang="ru-RU" sz="1600" b="1" dirty="0">
                  <a:latin typeface="Bookman Old Style" panose="02050604050505020204" pitchFamily="18" charset="0"/>
                </a:rPr>
                <a:t>. mer.gospmr.org </a:t>
              </a:r>
              <a:r>
                <a:rPr lang="ru-RU" sz="1600" b="1" dirty="0" smtClean="0">
                  <a:latin typeface="Bookman Old Style" panose="02050604050505020204" pitchFamily="18" charset="0"/>
                </a:rPr>
                <a:t>раздел </a:t>
              </a:r>
              <a:r>
                <a:rPr lang="ru-RU" sz="1600" b="1" dirty="0">
                  <a:latin typeface="Bookman Old Style" panose="02050604050505020204" pitchFamily="18" charset="0"/>
                </a:rPr>
                <a:t> «Государственная служба статистики (ГОССТАТ)» </a:t>
              </a:r>
              <a:r>
                <a:rPr lang="ru-RU" sz="1600" b="1" dirty="0" smtClean="0">
                  <a:latin typeface="Bookman Old Style" panose="02050604050505020204" pitchFamily="18" charset="0"/>
                </a:rPr>
                <a:t> </a:t>
              </a:r>
              <a:endParaRPr lang="ru-RU" sz="16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337"/>
            <p:cNvSpPr/>
            <p:nvPr/>
          </p:nvSpPr>
          <p:spPr>
            <a:xfrm>
              <a:off x="4473194" y="4566928"/>
              <a:ext cx="91657" cy="2554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338"/>
            <p:cNvSpPr/>
            <p:nvPr/>
          </p:nvSpPr>
          <p:spPr>
            <a:xfrm>
              <a:off x="2859024" y="4810855"/>
              <a:ext cx="91795" cy="2558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5" name="Picture 34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993007" y="606"/>
              <a:ext cx="1226998" cy="938543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3914428" y="2518649"/>
            <a:ext cx="6106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2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ГИС «</a:t>
            </a:r>
            <a:r>
              <a:rPr lang="ru-RU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Система межведомственного обмена данных»</a:t>
            </a:r>
            <a:r>
              <a:rPr lang="ru-RU" sz="1600" b="1" spc="-2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47" name="Rectangle 324"/>
          <p:cNvSpPr/>
          <p:nvPr/>
        </p:nvSpPr>
        <p:spPr>
          <a:xfrm>
            <a:off x="3981222" y="5000618"/>
            <a:ext cx="4432935" cy="10947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Ежегодная оперативная информация, ежеквартальные доклады, ежемесячные бюллетени, пресс-выпуски и экспресс-информации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Rectangle 335"/>
          <p:cNvSpPr/>
          <p:nvPr/>
        </p:nvSpPr>
        <p:spPr>
          <a:xfrm>
            <a:off x="3974780" y="4401200"/>
            <a:ext cx="4246880" cy="5077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Выпуск печатного издания «Статистический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ежегодник»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Rectangle 293"/>
          <p:cNvSpPr/>
          <p:nvPr/>
        </p:nvSpPr>
        <p:spPr>
          <a:xfrm>
            <a:off x="3808485" y="2594819"/>
            <a:ext cx="212206" cy="26509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ü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gray">
          <a:xfrm>
            <a:off x="2505808" y="998355"/>
            <a:ext cx="7271238" cy="425999"/>
          </a:xfrm>
          <a:prstGeom prst="roundRect">
            <a:avLst>
              <a:gd name="adj" fmla="val 38727"/>
            </a:avLst>
          </a:prstGeom>
          <a:solidFill>
            <a:srgbClr val="4A9ACC">
              <a:lumMod val="75000"/>
            </a:srgb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" charset="0"/>
              </a:rPr>
              <a:t>ОБЩИЕ ВЫВОДЫ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14300" y="1558708"/>
            <a:ext cx="11597054" cy="52289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05867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>
                <a:latin typeface="Arial" panose="020B0604020202020204" pitchFamily="34" charset="0"/>
              </a:rPr>
              <a:t>Для характеристики достижения цели в области государственной статистики служат два показателя: количество работ, выполненных в рамках реализации Плана экономической работы ГСС и уровень доступности официальной статистической информации.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>
                <a:latin typeface="Arial" panose="020B0604020202020204" pitchFamily="34" charset="0"/>
              </a:rPr>
              <a:t>По первому показателю в 2020 г. было предусмотрено к выполнению </a:t>
            </a:r>
            <a:r>
              <a:rPr lang="ru-RU" altLang="ru-RU" dirty="0" smtClean="0">
                <a:latin typeface="Arial" panose="020B0604020202020204" pitchFamily="34" charset="0"/>
              </a:rPr>
              <a:t>258 </a:t>
            </a:r>
            <a:r>
              <a:rPr lang="ru-RU" altLang="ru-RU" dirty="0">
                <a:latin typeface="Arial" panose="020B0604020202020204" pitchFamily="34" charset="0"/>
              </a:rPr>
              <a:t>работ по формированию официальной статистической информации о социальных, экономических, демографических и других общественных процессах в Приднестровской Молдавской Республике.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>
                <a:latin typeface="Arial" panose="020B0604020202020204" pitchFamily="34" charset="0"/>
              </a:rPr>
              <a:t>Все работы были выполнены в полном </a:t>
            </a:r>
            <a:r>
              <a:rPr lang="ru-RU" altLang="ru-RU" dirty="0" smtClean="0">
                <a:latin typeface="Arial" panose="020B0604020202020204" pitchFamily="34" charset="0"/>
              </a:rPr>
              <a:t>объеме и в установленные </a:t>
            </a:r>
            <a:r>
              <a:rPr lang="ru-RU" altLang="ru-RU" dirty="0">
                <a:latin typeface="Arial" panose="020B0604020202020204" pitchFamily="34" charset="0"/>
              </a:rPr>
              <a:t>сроки.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>
                <a:latin typeface="Arial" panose="020B0604020202020204" pitchFamily="34" charset="0"/>
              </a:rPr>
              <a:t>Показатель «Уровень доступности официальной статистической информации» характеризует доступность получения гражданами и хозяйствующими субъектами официальной статистической информации по их запросам в органы государственной статистики, в том числе и в электронном виде (электронная почта, Портал государственных услуг Приднестровской Молдавской Республики, сайт Министерства экономического развития ПМР раздел «Государственная служба статистики (ГОССТАТ)»).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dirty="0">
                <a:latin typeface="Arial" panose="020B0604020202020204" pitchFamily="34" charset="0"/>
              </a:rPr>
              <a:t>В 2020 г. на все поступившие запросы заявителей (</a:t>
            </a:r>
            <a:r>
              <a:rPr lang="ru-RU" altLang="ru-RU" dirty="0" smtClean="0">
                <a:latin typeface="Arial" panose="020B0604020202020204" pitchFamily="34" charset="0"/>
              </a:rPr>
              <a:t>юр. физ. лиц</a:t>
            </a:r>
            <a:r>
              <a:rPr lang="ru-RU" altLang="ru-RU" dirty="0">
                <a:latin typeface="Arial" panose="020B0604020202020204" pitchFamily="34" charset="0"/>
              </a:rPr>
              <a:t>, государственных администраций, органов исполнительной власти и управления) Службой были направлены соответствующие ответы. Показатель «Уровень доступности официальной статистической информации» </a:t>
            </a:r>
            <a:r>
              <a:rPr lang="ru-RU" altLang="ru-RU" dirty="0" smtClean="0">
                <a:latin typeface="Arial" panose="020B0604020202020204" pitchFamily="34" charset="0"/>
              </a:rPr>
              <a:t>составил </a:t>
            </a:r>
            <a:r>
              <a:rPr lang="ru-RU" altLang="ru-RU" dirty="0">
                <a:latin typeface="Arial" panose="020B0604020202020204" pitchFamily="34" charset="0"/>
              </a:rPr>
              <a:t>100%.</a:t>
            </a:r>
          </a:p>
        </p:txBody>
      </p:sp>
    </p:spTree>
    <p:extLst>
      <p:ext uri="{BB962C8B-B14F-4D97-AF65-F5344CB8AC3E}">
        <p14:creationId xmlns:p14="http://schemas.microsoft.com/office/powerpoint/2010/main" val="2493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" name="Group 125530"/>
          <p:cNvGrpSpPr/>
          <p:nvPr/>
        </p:nvGrpSpPr>
        <p:grpSpPr>
          <a:xfrm>
            <a:off x="361758" y="1102800"/>
            <a:ext cx="11468481" cy="4688473"/>
            <a:chOff x="-553974" y="606645"/>
            <a:chExt cx="11468481" cy="4688583"/>
          </a:xfrm>
        </p:grpSpPr>
        <p:sp>
          <p:nvSpPr>
            <p:cNvPr id="10" name="Shape 133"/>
            <p:cNvSpPr/>
            <p:nvPr/>
          </p:nvSpPr>
          <p:spPr>
            <a:xfrm>
              <a:off x="3523110" y="1847620"/>
              <a:ext cx="867156" cy="421894"/>
            </a:xfrm>
            <a:custGeom>
              <a:avLst/>
              <a:gdLst/>
              <a:ahLst/>
              <a:cxnLst/>
              <a:rect l="0" t="0" r="0" b="0"/>
              <a:pathLst>
                <a:path w="867156" h="421894">
                  <a:moveTo>
                    <a:pt x="663575" y="0"/>
                  </a:moveTo>
                  <a:lnTo>
                    <a:pt x="867156" y="210947"/>
                  </a:lnTo>
                  <a:lnTo>
                    <a:pt x="663575" y="421894"/>
                  </a:lnTo>
                  <a:lnTo>
                    <a:pt x="663575" y="316357"/>
                  </a:lnTo>
                  <a:lnTo>
                    <a:pt x="0" y="316357"/>
                  </a:lnTo>
                  <a:lnTo>
                    <a:pt x="0" y="105410"/>
                  </a:lnTo>
                  <a:lnTo>
                    <a:pt x="663575" y="105410"/>
                  </a:lnTo>
                  <a:lnTo>
                    <a:pt x="6635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5"/>
            <p:cNvSpPr/>
            <p:nvPr/>
          </p:nvSpPr>
          <p:spPr>
            <a:xfrm>
              <a:off x="3506071" y="1835723"/>
              <a:ext cx="867156" cy="421894"/>
            </a:xfrm>
            <a:custGeom>
              <a:avLst/>
              <a:gdLst/>
              <a:ahLst/>
              <a:cxnLst/>
              <a:rect l="0" t="0" r="0" b="0"/>
              <a:pathLst>
                <a:path w="867156" h="421894">
                  <a:moveTo>
                    <a:pt x="663575" y="421894"/>
                  </a:moveTo>
                  <a:lnTo>
                    <a:pt x="663575" y="316357"/>
                  </a:lnTo>
                  <a:lnTo>
                    <a:pt x="0" y="316357"/>
                  </a:lnTo>
                  <a:lnTo>
                    <a:pt x="0" y="105410"/>
                  </a:lnTo>
                  <a:lnTo>
                    <a:pt x="663575" y="105410"/>
                  </a:lnTo>
                  <a:lnTo>
                    <a:pt x="663575" y="0"/>
                  </a:lnTo>
                  <a:lnTo>
                    <a:pt x="867156" y="210947"/>
                  </a:ln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6"/>
            <p:cNvSpPr/>
            <p:nvPr/>
          </p:nvSpPr>
          <p:spPr>
            <a:xfrm>
              <a:off x="3310197" y="1110286"/>
              <a:ext cx="875919" cy="485521"/>
            </a:xfrm>
            <a:custGeom>
              <a:avLst/>
              <a:gdLst/>
              <a:ahLst/>
              <a:cxnLst/>
              <a:rect l="0" t="0" r="0" b="0"/>
              <a:pathLst>
                <a:path w="875919" h="485521">
                  <a:moveTo>
                    <a:pt x="623316" y="0"/>
                  </a:moveTo>
                  <a:lnTo>
                    <a:pt x="875919" y="148844"/>
                  </a:lnTo>
                  <a:lnTo>
                    <a:pt x="736092" y="406654"/>
                  </a:lnTo>
                  <a:lnTo>
                    <a:pt x="707898" y="304927"/>
                  </a:lnTo>
                  <a:lnTo>
                    <a:pt x="56261" y="485521"/>
                  </a:lnTo>
                  <a:lnTo>
                    <a:pt x="0" y="282321"/>
                  </a:lnTo>
                  <a:lnTo>
                    <a:pt x="651510" y="101727"/>
                  </a:lnTo>
                  <a:lnTo>
                    <a:pt x="6233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38"/>
            <p:cNvSpPr/>
            <p:nvPr/>
          </p:nvSpPr>
          <p:spPr>
            <a:xfrm>
              <a:off x="3296066" y="1098767"/>
              <a:ext cx="875919" cy="485521"/>
            </a:xfrm>
            <a:custGeom>
              <a:avLst/>
              <a:gdLst/>
              <a:ahLst/>
              <a:cxnLst/>
              <a:rect l="0" t="0" r="0" b="0"/>
              <a:pathLst>
                <a:path w="875919" h="485521">
                  <a:moveTo>
                    <a:pt x="736092" y="406654"/>
                  </a:moveTo>
                  <a:lnTo>
                    <a:pt x="707898" y="304927"/>
                  </a:lnTo>
                  <a:lnTo>
                    <a:pt x="56261" y="485521"/>
                  </a:lnTo>
                  <a:lnTo>
                    <a:pt x="0" y="282321"/>
                  </a:lnTo>
                  <a:lnTo>
                    <a:pt x="651510" y="101727"/>
                  </a:lnTo>
                  <a:lnTo>
                    <a:pt x="623316" y="0"/>
                  </a:lnTo>
                  <a:lnTo>
                    <a:pt x="875919" y="148844"/>
                  </a:ln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4" name="Picture 14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2588" y="1025690"/>
              <a:ext cx="3363468" cy="2947416"/>
            </a:xfrm>
            <a:prstGeom prst="rect">
              <a:avLst/>
            </a:prstGeom>
          </p:spPr>
        </p:pic>
        <p:pic>
          <p:nvPicPr>
            <p:cNvPr id="15" name="Picture 16717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553974" y="606645"/>
              <a:ext cx="4004310" cy="3301944"/>
            </a:xfrm>
            <a:prstGeom prst="rect">
              <a:avLst/>
            </a:prstGeom>
          </p:spPr>
        </p:pic>
        <p:sp>
          <p:nvSpPr>
            <p:cNvPr id="16" name="Shape 147"/>
            <p:cNvSpPr/>
            <p:nvPr/>
          </p:nvSpPr>
          <p:spPr>
            <a:xfrm>
              <a:off x="-553974" y="606645"/>
              <a:ext cx="4003295" cy="3299278"/>
            </a:xfrm>
            <a:custGeom>
              <a:avLst/>
              <a:gdLst/>
              <a:ahLst/>
              <a:cxnLst/>
              <a:rect l="0" t="0" r="0" b="0"/>
              <a:pathLst>
                <a:path w="3269806" h="2853182">
                  <a:moveTo>
                    <a:pt x="0" y="1426591"/>
                  </a:moveTo>
                  <a:cubicBezTo>
                    <a:pt x="0" y="638683"/>
                    <a:pt x="731977" y="0"/>
                    <a:pt x="1634935" y="0"/>
                  </a:cubicBezTo>
                  <a:cubicBezTo>
                    <a:pt x="2537905" y="0"/>
                    <a:pt x="3269806" y="638683"/>
                    <a:pt x="3269806" y="1426591"/>
                  </a:cubicBezTo>
                  <a:cubicBezTo>
                    <a:pt x="3269806" y="2214499"/>
                    <a:pt x="2537905" y="2853182"/>
                    <a:pt x="1634935" y="2853182"/>
                  </a:cubicBezTo>
                  <a:cubicBezTo>
                    <a:pt x="731977" y="2853182"/>
                    <a:pt x="0" y="2214499"/>
                    <a:pt x="0" y="1426591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6924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Rectangle 148"/>
            <p:cNvSpPr/>
            <p:nvPr/>
          </p:nvSpPr>
          <p:spPr>
            <a:xfrm>
              <a:off x="-269269" y="946577"/>
              <a:ext cx="3473035" cy="27920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Дорожная   карта</a:t>
              </a:r>
            </a:p>
            <a:p>
              <a:pPr algn="ctr">
                <a:lnSpc>
                  <a:spcPct val="107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по развитию ГСС ПМР и системы государственной статистики ПМР на период </a:t>
              </a:r>
            </a:p>
            <a:p>
              <a:pPr algn="ctr">
                <a:lnSpc>
                  <a:spcPct val="107000"/>
                </a:lnSpc>
              </a:pPr>
              <a:r>
                <a:rPr lang="ru-RU" sz="2400" b="1" dirty="0">
                  <a:solidFill>
                    <a:srgbClr val="C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2021-2026 </a:t>
              </a:r>
              <a:r>
                <a:rPr lang="ru-RU" sz="2400" b="1" dirty="0" err="1">
                  <a:solidFill>
                    <a:srgbClr val="C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г.г</a:t>
              </a:r>
              <a:r>
                <a:rPr lang="ru-RU" sz="2400" b="1" dirty="0">
                  <a:solidFill>
                    <a:srgbClr val="C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.</a:t>
              </a:r>
              <a:endPara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50"/>
            <p:cNvSpPr/>
            <p:nvPr/>
          </p:nvSpPr>
          <p:spPr>
            <a:xfrm>
              <a:off x="-415925" y="1255996"/>
              <a:ext cx="3718264" cy="21599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53"/>
            <p:cNvSpPr/>
            <p:nvPr/>
          </p:nvSpPr>
          <p:spPr>
            <a:xfrm>
              <a:off x="2331974" y="2738535"/>
              <a:ext cx="137969" cy="3845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C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54"/>
            <p:cNvSpPr/>
            <p:nvPr/>
          </p:nvSpPr>
          <p:spPr>
            <a:xfrm>
              <a:off x="4432300" y="1491548"/>
              <a:ext cx="5684822" cy="52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С</a:t>
              </a:r>
              <a:r>
                <a:rPr lang="ru-RU" sz="1800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овершенствование законодательства в области государственной статистики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57"/>
            <p:cNvSpPr/>
            <p:nvPr/>
          </p:nvSpPr>
          <p:spPr>
            <a:xfrm>
              <a:off x="7326757" y="2755385"/>
              <a:ext cx="97292" cy="2880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58"/>
            <p:cNvSpPr/>
            <p:nvPr/>
          </p:nvSpPr>
          <p:spPr>
            <a:xfrm>
              <a:off x="4470702" y="2323662"/>
              <a:ext cx="6443805" cy="8498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Совершенствование программно-технологической инфраструктуры и внедрение современных информационных и коммуникационных технологий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60"/>
            <p:cNvSpPr/>
            <p:nvPr/>
          </p:nvSpPr>
          <p:spPr>
            <a:xfrm>
              <a:off x="8582914" y="3806057"/>
              <a:ext cx="97292" cy="2880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61"/>
            <p:cNvSpPr/>
            <p:nvPr/>
          </p:nvSpPr>
          <p:spPr>
            <a:xfrm>
              <a:off x="4432300" y="750512"/>
              <a:ext cx="5792518" cy="5727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Повышение эффективности функционирования системы государственной статистики</a:t>
              </a:r>
              <a:r>
                <a:rPr lang="ru-RU" sz="1800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63"/>
            <p:cNvSpPr/>
            <p:nvPr/>
          </p:nvSpPr>
          <p:spPr>
            <a:xfrm>
              <a:off x="8739886" y="1499228"/>
              <a:ext cx="97292" cy="2880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64"/>
            <p:cNvSpPr/>
            <p:nvPr/>
          </p:nvSpPr>
          <p:spPr>
            <a:xfrm>
              <a:off x="4470701" y="3404380"/>
              <a:ext cx="6443805" cy="537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Совершенствование технологии сбора, обработки и хранения статистических данных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65"/>
            <p:cNvSpPr/>
            <p:nvPr/>
          </p:nvSpPr>
          <p:spPr>
            <a:xfrm>
              <a:off x="3824728" y="4311112"/>
              <a:ext cx="6899965" cy="369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Повышение качества статистической информации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168"/>
            <p:cNvSpPr/>
            <p:nvPr/>
          </p:nvSpPr>
          <p:spPr>
            <a:xfrm>
              <a:off x="6587618" y="5007223"/>
              <a:ext cx="97292" cy="2880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Shape 175"/>
            <p:cNvSpPr/>
            <p:nvPr/>
          </p:nvSpPr>
          <p:spPr>
            <a:xfrm>
              <a:off x="3362579" y="3152285"/>
              <a:ext cx="839343" cy="550926"/>
            </a:xfrm>
            <a:custGeom>
              <a:avLst/>
              <a:gdLst/>
              <a:ahLst/>
              <a:cxnLst/>
              <a:rect l="0" t="0" r="0" b="0"/>
              <a:pathLst>
                <a:path w="839343" h="550926">
                  <a:moveTo>
                    <a:pt x="82677" y="0"/>
                  </a:moveTo>
                  <a:lnTo>
                    <a:pt x="693166" y="259842"/>
                  </a:lnTo>
                  <a:lnTo>
                    <a:pt x="734568" y="162687"/>
                  </a:lnTo>
                  <a:lnTo>
                    <a:pt x="839343" y="436626"/>
                  </a:lnTo>
                  <a:lnTo>
                    <a:pt x="569341" y="550926"/>
                  </a:lnTo>
                  <a:lnTo>
                    <a:pt x="610616" y="453898"/>
                  </a:lnTo>
                  <a:lnTo>
                    <a:pt x="0" y="194056"/>
                  </a:lnTo>
                  <a:lnTo>
                    <a:pt x="8267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77"/>
            <p:cNvSpPr/>
            <p:nvPr/>
          </p:nvSpPr>
          <p:spPr>
            <a:xfrm>
              <a:off x="3362579" y="3163989"/>
              <a:ext cx="839343" cy="550926"/>
            </a:xfrm>
            <a:custGeom>
              <a:avLst/>
              <a:gdLst/>
              <a:ahLst/>
              <a:cxnLst/>
              <a:rect l="0" t="0" r="0" b="0"/>
              <a:pathLst>
                <a:path w="839343" h="550926">
                  <a:moveTo>
                    <a:pt x="569341" y="550926"/>
                  </a:moveTo>
                  <a:lnTo>
                    <a:pt x="610616" y="453898"/>
                  </a:lnTo>
                  <a:lnTo>
                    <a:pt x="0" y="194056"/>
                  </a:lnTo>
                  <a:lnTo>
                    <a:pt x="82677" y="0"/>
                  </a:lnTo>
                  <a:lnTo>
                    <a:pt x="693166" y="259842"/>
                  </a:lnTo>
                  <a:lnTo>
                    <a:pt x="734568" y="162687"/>
                  </a:lnTo>
                  <a:lnTo>
                    <a:pt x="839343" y="436626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78"/>
            <p:cNvSpPr/>
            <p:nvPr/>
          </p:nvSpPr>
          <p:spPr>
            <a:xfrm>
              <a:off x="2930017" y="3783242"/>
              <a:ext cx="652780" cy="598297"/>
            </a:xfrm>
            <a:custGeom>
              <a:avLst/>
              <a:gdLst/>
              <a:ahLst/>
              <a:cxnLst/>
              <a:rect l="0" t="0" r="0" b="0"/>
              <a:pathLst>
                <a:path w="652780" h="598297">
                  <a:moveTo>
                    <a:pt x="134493" y="0"/>
                  </a:moveTo>
                  <a:lnTo>
                    <a:pt x="563118" y="354457"/>
                  </a:lnTo>
                  <a:lnTo>
                    <a:pt x="630301" y="273177"/>
                  </a:lnTo>
                  <a:lnTo>
                    <a:pt x="652780" y="565404"/>
                  </a:lnTo>
                  <a:lnTo>
                    <a:pt x="361442" y="598297"/>
                  </a:lnTo>
                  <a:lnTo>
                    <a:pt x="428625" y="517017"/>
                  </a:lnTo>
                  <a:lnTo>
                    <a:pt x="0" y="162560"/>
                  </a:lnTo>
                  <a:lnTo>
                    <a:pt x="13449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80"/>
            <p:cNvSpPr/>
            <p:nvPr/>
          </p:nvSpPr>
          <p:spPr>
            <a:xfrm>
              <a:off x="2930017" y="3783242"/>
              <a:ext cx="652780" cy="598297"/>
            </a:xfrm>
            <a:custGeom>
              <a:avLst/>
              <a:gdLst/>
              <a:ahLst/>
              <a:cxnLst/>
              <a:rect l="0" t="0" r="0" b="0"/>
              <a:pathLst>
                <a:path w="652780" h="598297">
                  <a:moveTo>
                    <a:pt x="361442" y="598297"/>
                  </a:moveTo>
                  <a:lnTo>
                    <a:pt x="428625" y="517017"/>
                  </a:lnTo>
                  <a:lnTo>
                    <a:pt x="0" y="162560"/>
                  </a:lnTo>
                  <a:lnTo>
                    <a:pt x="134493" y="0"/>
                  </a:lnTo>
                  <a:lnTo>
                    <a:pt x="563118" y="354457"/>
                  </a:lnTo>
                  <a:lnTo>
                    <a:pt x="630301" y="273177"/>
                  </a:lnTo>
                  <a:lnTo>
                    <a:pt x="652780" y="565404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181"/>
            <p:cNvSpPr/>
            <p:nvPr/>
          </p:nvSpPr>
          <p:spPr>
            <a:xfrm>
              <a:off x="2048049" y="4064530"/>
              <a:ext cx="421894" cy="879856"/>
            </a:xfrm>
            <a:custGeom>
              <a:avLst/>
              <a:gdLst/>
              <a:ahLst/>
              <a:cxnLst/>
              <a:rect l="0" t="0" r="0" b="0"/>
              <a:pathLst>
                <a:path w="421894" h="879856">
                  <a:moveTo>
                    <a:pt x="105410" y="0"/>
                  </a:moveTo>
                  <a:lnTo>
                    <a:pt x="316357" y="0"/>
                  </a:lnTo>
                  <a:lnTo>
                    <a:pt x="316357" y="676148"/>
                  </a:lnTo>
                  <a:lnTo>
                    <a:pt x="421894" y="676148"/>
                  </a:lnTo>
                  <a:lnTo>
                    <a:pt x="210947" y="879856"/>
                  </a:lnTo>
                  <a:lnTo>
                    <a:pt x="0" y="676148"/>
                  </a:lnTo>
                  <a:lnTo>
                    <a:pt x="105410" y="676148"/>
                  </a:lnTo>
                  <a:lnTo>
                    <a:pt x="10541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182"/>
            <p:cNvSpPr/>
            <p:nvPr/>
          </p:nvSpPr>
          <p:spPr>
            <a:xfrm>
              <a:off x="716610" y="4063153"/>
              <a:ext cx="421894" cy="879856"/>
            </a:xfrm>
            <a:custGeom>
              <a:avLst/>
              <a:gdLst/>
              <a:ahLst/>
              <a:cxnLst/>
              <a:rect l="0" t="0" r="0" b="0"/>
              <a:pathLst>
                <a:path w="421894" h="879856">
                  <a:moveTo>
                    <a:pt x="0" y="676148"/>
                  </a:moveTo>
                  <a:lnTo>
                    <a:pt x="105410" y="676148"/>
                  </a:lnTo>
                  <a:lnTo>
                    <a:pt x="105410" y="0"/>
                  </a:lnTo>
                  <a:lnTo>
                    <a:pt x="316357" y="0"/>
                  </a:lnTo>
                  <a:lnTo>
                    <a:pt x="316357" y="676148"/>
                  </a:lnTo>
                  <a:lnTo>
                    <a:pt x="421894" y="676148"/>
                  </a:lnTo>
                  <a:lnTo>
                    <a:pt x="210947" y="879856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183"/>
            <p:cNvSpPr/>
            <p:nvPr/>
          </p:nvSpPr>
          <p:spPr>
            <a:xfrm>
              <a:off x="4432300" y="1323229"/>
              <a:ext cx="4139946" cy="0"/>
            </a:xfrm>
            <a:custGeom>
              <a:avLst/>
              <a:gdLst/>
              <a:ahLst/>
              <a:cxnLst/>
              <a:rect l="0" t="0" r="0" b="0"/>
              <a:pathLst>
                <a:path w="4139946">
                  <a:moveTo>
                    <a:pt x="0" y="0"/>
                  </a:moveTo>
                  <a:lnTo>
                    <a:pt x="4139946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184"/>
            <p:cNvSpPr/>
            <p:nvPr/>
          </p:nvSpPr>
          <p:spPr>
            <a:xfrm>
              <a:off x="4442968" y="2069275"/>
              <a:ext cx="4139946" cy="0"/>
            </a:xfrm>
            <a:custGeom>
              <a:avLst/>
              <a:gdLst/>
              <a:ahLst/>
              <a:cxnLst/>
              <a:rect l="0" t="0" r="0" b="0"/>
              <a:pathLst>
                <a:path w="4139946">
                  <a:moveTo>
                    <a:pt x="0" y="0"/>
                  </a:moveTo>
                  <a:lnTo>
                    <a:pt x="4139946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185"/>
            <p:cNvSpPr/>
            <p:nvPr/>
          </p:nvSpPr>
          <p:spPr>
            <a:xfrm>
              <a:off x="4470702" y="3174101"/>
              <a:ext cx="4139946" cy="0"/>
            </a:xfrm>
            <a:custGeom>
              <a:avLst/>
              <a:gdLst/>
              <a:ahLst/>
              <a:cxnLst/>
              <a:rect l="0" t="0" r="0" b="0"/>
              <a:pathLst>
                <a:path w="4139946">
                  <a:moveTo>
                    <a:pt x="0" y="0"/>
                  </a:moveTo>
                  <a:lnTo>
                    <a:pt x="4139946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186"/>
            <p:cNvSpPr/>
            <p:nvPr/>
          </p:nvSpPr>
          <p:spPr>
            <a:xfrm>
              <a:off x="3824728" y="4569068"/>
              <a:ext cx="3765550" cy="0"/>
            </a:xfrm>
            <a:custGeom>
              <a:avLst/>
              <a:gdLst/>
              <a:ahLst/>
              <a:cxnLst/>
              <a:rect l="0" t="0" r="0" b="0"/>
              <a:pathLst>
                <a:path w="3765550">
                  <a:moveTo>
                    <a:pt x="0" y="0"/>
                  </a:moveTo>
                  <a:lnTo>
                    <a:pt x="376555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54" name="Shape 133"/>
          <p:cNvSpPr/>
          <p:nvPr/>
        </p:nvSpPr>
        <p:spPr>
          <a:xfrm>
            <a:off x="4422370" y="2998618"/>
            <a:ext cx="867156" cy="421884"/>
          </a:xfrm>
          <a:custGeom>
            <a:avLst/>
            <a:gdLst/>
            <a:ahLst/>
            <a:cxnLst/>
            <a:rect l="0" t="0" r="0" b="0"/>
            <a:pathLst>
              <a:path w="867156" h="421894">
                <a:moveTo>
                  <a:pt x="663575" y="0"/>
                </a:moveTo>
                <a:lnTo>
                  <a:pt x="867156" y="210947"/>
                </a:lnTo>
                <a:lnTo>
                  <a:pt x="663575" y="421894"/>
                </a:lnTo>
                <a:lnTo>
                  <a:pt x="663575" y="316357"/>
                </a:lnTo>
                <a:lnTo>
                  <a:pt x="0" y="316357"/>
                </a:lnTo>
                <a:lnTo>
                  <a:pt x="0" y="105410"/>
                </a:lnTo>
                <a:lnTo>
                  <a:pt x="663575" y="105410"/>
                </a:lnTo>
                <a:lnTo>
                  <a:pt x="663575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5" name="Shape 133"/>
          <p:cNvSpPr/>
          <p:nvPr/>
        </p:nvSpPr>
        <p:spPr>
          <a:xfrm rot="5400000">
            <a:off x="1404873" y="4788202"/>
            <a:ext cx="867156" cy="421884"/>
          </a:xfrm>
          <a:custGeom>
            <a:avLst/>
            <a:gdLst/>
            <a:ahLst/>
            <a:cxnLst/>
            <a:rect l="0" t="0" r="0" b="0"/>
            <a:pathLst>
              <a:path w="867156" h="421894">
                <a:moveTo>
                  <a:pt x="663575" y="0"/>
                </a:moveTo>
                <a:lnTo>
                  <a:pt x="867156" y="210947"/>
                </a:lnTo>
                <a:lnTo>
                  <a:pt x="663575" y="421894"/>
                </a:lnTo>
                <a:lnTo>
                  <a:pt x="663575" y="316357"/>
                </a:lnTo>
                <a:lnTo>
                  <a:pt x="0" y="316357"/>
                </a:lnTo>
                <a:lnTo>
                  <a:pt x="0" y="105410"/>
                </a:lnTo>
                <a:lnTo>
                  <a:pt x="663575" y="105410"/>
                </a:lnTo>
                <a:lnTo>
                  <a:pt x="663575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6" name="Shape 135"/>
          <p:cNvSpPr/>
          <p:nvPr/>
        </p:nvSpPr>
        <p:spPr>
          <a:xfrm>
            <a:off x="4427414" y="2979816"/>
            <a:ext cx="867156" cy="421884"/>
          </a:xfrm>
          <a:custGeom>
            <a:avLst/>
            <a:gdLst/>
            <a:ahLst/>
            <a:cxnLst/>
            <a:rect l="0" t="0" r="0" b="0"/>
            <a:pathLst>
              <a:path w="867156" h="421894">
                <a:moveTo>
                  <a:pt x="663575" y="421894"/>
                </a:moveTo>
                <a:lnTo>
                  <a:pt x="663575" y="316357"/>
                </a:lnTo>
                <a:lnTo>
                  <a:pt x="0" y="316357"/>
                </a:lnTo>
                <a:lnTo>
                  <a:pt x="0" y="105410"/>
                </a:lnTo>
                <a:lnTo>
                  <a:pt x="663575" y="105410"/>
                </a:lnTo>
                <a:lnTo>
                  <a:pt x="663575" y="0"/>
                </a:lnTo>
                <a:lnTo>
                  <a:pt x="867156" y="210947"/>
                </a:lnTo>
                <a:close/>
              </a:path>
            </a:pathLst>
          </a:custGeom>
          <a:ln w="25400" cap="flat">
            <a:miter lim="127000"/>
          </a:ln>
        </p:spPr>
        <p:style>
          <a:lnRef idx="1">
            <a:srgbClr val="C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7" name="Shape 186"/>
          <p:cNvSpPr/>
          <p:nvPr/>
        </p:nvSpPr>
        <p:spPr>
          <a:xfrm>
            <a:off x="5427496" y="4481200"/>
            <a:ext cx="3765550" cy="0"/>
          </a:xfrm>
          <a:custGeom>
            <a:avLst/>
            <a:gdLst/>
            <a:ahLst/>
            <a:cxnLst/>
            <a:rect l="0" t="0" r="0" b="0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19050" cap="flat">
            <a:round/>
          </a:ln>
        </p:spPr>
        <p:style>
          <a:lnRef idx="1">
            <a:srgbClr val="C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8" name="Shape 182"/>
          <p:cNvSpPr/>
          <p:nvPr/>
        </p:nvSpPr>
        <p:spPr>
          <a:xfrm>
            <a:off x="2958948" y="4561125"/>
            <a:ext cx="421894" cy="879835"/>
          </a:xfrm>
          <a:custGeom>
            <a:avLst/>
            <a:gdLst/>
            <a:ahLst/>
            <a:cxnLst/>
            <a:rect l="0" t="0" r="0" b="0"/>
            <a:pathLst>
              <a:path w="421894" h="879856">
                <a:moveTo>
                  <a:pt x="0" y="676148"/>
                </a:moveTo>
                <a:lnTo>
                  <a:pt x="105410" y="676148"/>
                </a:lnTo>
                <a:lnTo>
                  <a:pt x="105410" y="0"/>
                </a:lnTo>
                <a:lnTo>
                  <a:pt x="316357" y="0"/>
                </a:lnTo>
                <a:lnTo>
                  <a:pt x="316357" y="676148"/>
                </a:lnTo>
                <a:lnTo>
                  <a:pt x="421894" y="676148"/>
                </a:lnTo>
                <a:lnTo>
                  <a:pt x="210947" y="879856"/>
                </a:lnTo>
                <a:close/>
              </a:path>
            </a:pathLst>
          </a:custGeom>
          <a:ln w="25400" cap="flat">
            <a:miter lim="101600"/>
          </a:ln>
        </p:spPr>
        <p:style>
          <a:lnRef idx="1">
            <a:srgbClr val="C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9" name="Rectangle 171"/>
          <p:cNvSpPr/>
          <p:nvPr/>
        </p:nvSpPr>
        <p:spPr>
          <a:xfrm>
            <a:off x="3029278" y="5573107"/>
            <a:ext cx="7977351" cy="30330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Организация и проведение новых статистических обследований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Shape 186"/>
          <p:cNvSpPr/>
          <p:nvPr/>
        </p:nvSpPr>
        <p:spPr>
          <a:xfrm>
            <a:off x="1322167" y="6419717"/>
            <a:ext cx="3765550" cy="0"/>
          </a:xfrm>
          <a:custGeom>
            <a:avLst/>
            <a:gdLst/>
            <a:ahLst/>
            <a:cxnLst/>
            <a:rect l="0" t="0" r="0" b="0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19050" cap="flat">
            <a:round/>
          </a:ln>
        </p:spPr>
        <p:style>
          <a:lnRef idx="1">
            <a:srgbClr val="C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61" name="Shape 186"/>
          <p:cNvSpPr/>
          <p:nvPr/>
        </p:nvSpPr>
        <p:spPr>
          <a:xfrm>
            <a:off x="3055555" y="5876413"/>
            <a:ext cx="3765550" cy="0"/>
          </a:xfrm>
          <a:custGeom>
            <a:avLst/>
            <a:gdLst/>
            <a:ahLst/>
            <a:cxnLst/>
            <a:rect l="0" t="0" r="0" b="0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19050" cap="flat">
            <a:round/>
          </a:ln>
        </p:spPr>
        <p:style>
          <a:lnRef idx="1">
            <a:srgbClr val="C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64" name="Rectangle 161"/>
          <p:cNvSpPr/>
          <p:nvPr/>
        </p:nvSpPr>
        <p:spPr>
          <a:xfrm>
            <a:off x="1224860" y="6153076"/>
            <a:ext cx="7439578" cy="2681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Обучение и повышение квалификации статистических кадров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6983" y="181959"/>
            <a:ext cx="950976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-104896" y="811531"/>
            <a:ext cx="11983304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>
                  <a:glow rad="63500">
                    <a:srgbClr val="4A9ACC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ПЛАН РАБОТЫ ГСС ПМР НА 2021 ГОД</a:t>
            </a:r>
            <a:endParaRPr kumimoji="0" lang="ru-RU" sz="35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3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982817"/>
              </p:ext>
            </p:extLst>
          </p:nvPr>
        </p:nvGraphicFramePr>
        <p:xfrm>
          <a:off x="1119357" y="1387379"/>
          <a:ext cx="9150057" cy="547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52493" y="4765119"/>
            <a:ext cx="4642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lvl="0" indent="-108000">
              <a:buFont typeface="Calibri" panose="020F0502020204030204" pitchFamily="34" charset="0"/>
              <a:buChar char="•"/>
            </a:pPr>
            <a:r>
              <a:rPr lang="ru-RU" sz="1300" b="1" dirty="0" smtClean="0">
                <a:solidFill>
                  <a:srgbClr val="30311D">
                    <a:hueOff val="0"/>
                    <a:satOff val="0"/>
                    <a:lumOff val="0"/>
                    <a:alphaOff val="0"/>
                  </a:srgbClr>
                </a:solidFill>
              </a:rPr>
              <a:t>Введение в статистическую практику ГИС «Электронная отчетность» и переход из опытной эксплуатации в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</a:rPr>
              <a:t>промышленную.</a:t>
            </a:r>
          </a:p>
          <a:p>
            <a:pPr marL="36000" lvl="0" indent="-108000">
              <a:buFont typeface="Calibri" panose="020F0502020204030204" pitchFamily="34" charset="0"/>
              <a:buChar char="•"/>
            </a:pPr>
            <a:r>
              <a:rPr lang="ru-RU" sz="1300" b="1" dirty="0" smtClean="0">
                <a:solidFill>
                  <a:srgbClr val="30311D">
                    <a:hueOff val="0"/>
                    <a:satOff val="0"/>
                    <a:lumOff val="0"/>
                    <a:alphaOff val="0"/>
                  </a:srgbClr>
                </a:solidFill>
              </a:rPr>
              <a:t>Утверждение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</a:rPr>
              <a:t>внедрение и применение Классификатора видов экономической деятельности ПМР (поэтапный переход от КОНХ к КВЭД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36000" lvl="0" indent="-108000">
              <a:buFont typeface="Calibri" panose="020F0502020204030204" pitchFamily="34" charset="0"/>
              <a:buChar char="•"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</a:rPr>
              <a:t>Разработка Государственной целевой программы развития системы государственной статистики на период 2021-2026 годы, структурированной по годам, ответственным исполнителям, объемам и источникам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</a:rPr>
              <a:t>финансирования.</a:t>
            </a:r>
            <a:r>
              <a:rPr lang="ru-RU" sz="1300" b="1" dirty="0" smtClean="0">
                <a:solidFill>
                  <a:srgbClr val="30311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2750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8" cy="860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120" y="206489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8" name="Подзаголовок 3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" y="860182"/>
            <a:ext cx="12192000" cy="5997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5" y="2382417"/>
            <a:ext cx="2371550" cy="2377646"/>
          </a:xfrm>
          <a:prstGeom prst="rect">
            <a:avLst/>
          </a:prstGeom>
        </p:spPr>
      </p:pic>
      <p:pic>
        <p:nvPicPr>
          <p:cNvPr id="10" name="Picture 4364"/>
          <p:cNvPicPr/>
          <p:nvPr/>
        </p:nvPicPr>
        <p:blipFill>
          <a:blip r:embed="rId4"/>
          <a:stretch>
            <a:fillRect/>
          </a:stretch>
        </p:blipFill>
        <p:spPr>
          <a:xfrm>
            <a:off x="3001856" y="1099836"/>
            <a:ext cx="898525" cy="396240"/>
          </a:xfrm>
          <a:prstGeom prst="rect">
            <a:avLst/>
          </a:prstGeom>
        </p:spPr>
      </p:pic>
      <p:pic>
        <p:nvPicPr>
          <p:cNvPr id="11" name="Picture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3001855" y="1166680"/>
            <a:ext cx="728345" cy="340995"/>
          </a:xfrm>
          <a:prstGeom prst="rect">
            <a:avLst/>
          </a:prstGeom>
        </p:spPr>
      </p:pic>
      <p:pic>
        <p:nvPicPr>
          <p:cNvPr id="12" name="Picture 4363"/>
          <p:cNvPicPr/>
          <p:nvPr/>
        </p:nvPicPr>
        <p:blipFill>
          <a:blip r:embed="rId6"/>
          <a:stretch>
            <a:fillRect/>
          </a:stretch>
        </p:blipFill>
        <p:spPr>
          <a:xfrm>
            <a:off x="3036167" y="1574965"/>
            <a:ext cx="8805545" cy="9580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5395" y="1566720"/>
            <a:ext cx="8650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Организация статистических наблюдений и формирование официальной </a:t>
            </a:r>
            <a:r>
              <a:rPr lang="ru-RU" sz="2000" dirty="0"/>
              <a:t>статистической </a:t>
            </a:r>
            <a:r>
              <a:rPr lang="ru-RU" sz="2000" dirty="0" smtClean="0"/>
              <a:t>информации </a:t>
            </a:r>
            <a:r>
              <a:rPr lang="ru-RU" sz="2000" dirty="0"/>
              <a:t>в соответствии с научно-обоснованной статистической методологией</a:t>
            </a:r>
          </a:p>
        </p:txBody>
      </p:sp>
      <p:pic>
        <p:nvPicPr>
          <p:cNvPr id="13" name="Picture 106"/>
          <p:cNvPicPr/>
          <p:nvPr/>
        </p:nvPicPr>
        <p:blipFill>
          <a:blip r:embed="rId7"/>
          <a:stretch>
            <a:fillRect/>
          </a:stretch>
        </p:blipFill>
        <p:spPr>
          <a:xfrm>
            <a:off x="2844799" y="2688869"/>
            <a:ext cx="1377315" cy="581660"/>
          </a:xfrm>
          <a:prstGeom prst="rect">
            <a:avLst/>
          </a:prstGeom>
        </p:spPr>
      </p:pic>
      <p:pic>
        <p:nvPicPr>
          <p:cNvPr id="14" name="Picture 4365"/>
          <p:cNvPicPr/>
          <p:nvPr/>
        </p:nvPicPr>
        <p:blipFill>
          <a:blip r:embed="rId8"/>
          <a:stretch>
            <a:fillRect/>
          </a:stretch>
        </p:blipFill>
        <p:spPr>
          <a:xfrm>
            <a:off x="2994977" y="2751455"/>
            <a:ext cx="1148715" cy="386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555" y="2712794"/>
            <a:ext cx="1127858" cy="499915"/>
          </a:xfrm>
          <a:prstGeom prst="rect">
            <a:avLst/>
          </a:prstGeom>
        </p:spPr>
      </p:pic>
      <p:pic>
        <p:nvPicPr>
          <p:cNvPr id="15" name="Picture 4366"/>
          <p:cNvPicPr/>
          <p:nvPr/>
        </p:nvPicPr>
        <p:blipFill>
          <a:blip r:embed="rId10"/>
          <a:stretch>
            <a:fillRect/>
          </a:stretch>
        </p:blipFill>
        <p:spPr>
          <a:xfrm>
            <a:off x="3087794" y="3175992"/>
            <a:ext cx="8823325" cy="356401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23966" y="3332123"/>
            <a:ext cx="2904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§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76"/>
          <p:cNvSpPr/>
          <p:nvPr/>
        </p:nvSpPr>
        <p:spPr>
          <a:xfrm>
            <a:off x="3420185" y="3405583"/>
            <a:ext cx="7785099" cy="48430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Совершенствование тематики и содержание статистических публикаций, пересмотр форм государственной статистической отчетности и методологических указаний к ним 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ectangle 76"/>
          <p:cNvSpPr/>
          <p:nvPr/>
        </p:nvSpPr>
        <p:spPr>
          <a:xfrm>
            <a:off x="3396003" y="4074077"/>
            <a:ext cx="7785099" cy="48430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Выполнение Плана экономической работы и Программы статистических работ на 2021 год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Rectangle 76"/>
          <p:cNvSpPr/>
          <p:nvPr/>
        </p:nvSpPr>
        <p:spPr>
          <a:xfrm>
            <a:off x="3396003" y="4532912"/>
            <a:ext cx="7785099" cy="8872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Р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еализация «Плана </a:t>
            </a:r>
            <a:r>
              <a:rPr lang="ru-RU" sz="1400" b="1" dirty="0">
                <a:latin typeface="Palatino Linotype" panose="02040502050505030304" pitchFamily="18" charset="0"/>
              </a:rPr>
              <a:t>мероприятий («дорожной карты») по развитию Государственной службы статистики Приднестровской Молдавской Республики и системы государственной статистики Приднестровской Молдавской Республики на период 2021-2026 годы</a:t>
            </a:r>
            <a:r>
              <a:rPr lang="ru-RU" sz="1400" b="1" dirty="0" smtClean="0">
                <a:latin typeface="Palatino Linotype" panose="02040502050505030304" pitchFamily="18" charset="0"/>
              </a:rPr>
              <a:t>»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05539" y="399518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§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087794" y="540636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§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105539" y="445617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§</a:t>
            </a:r>
            <a:endParaRPr lang="ru-RU" dirty="0"/>
          </a:p>
        </p:txBody>
      </p:sp>
      <p:sp>
        <p:nvSpPr>
          <p:cNvPr id="50" name="Rectangle 76"/>
          <p:cNvSpPr/>
          <p:nvPr/>
        </p:nvSpPr>
        <p:spPr>
          <a:xfrm>
            <a:off x="3414430" y="5473893"/>
            <a:ext cx="7810295" cy="7335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Модернизация системы сбора, обработки, хранения и распространения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статистической </a:t>
            </a:r>
            <a:r>
              <a:rPr lang="ru-RU" sz="1400" b="1" dirty="0">
                <a:latin typeface="Palatino Linotype" panose="02040502050505030304" pitchFamily="18" charset="0"/>
              </a:rPr>
              <a:t>информации органов государственной статистики на основе применения современных </a:t>
            </a:r>
            <a:r>
              <a:rPr lang="ru-RU" sz="1400" b="1" dirty="0" smtClean="0">
                <a:latin typeface="Palatino Linotype" panose="02040502050505030304" pitchFamily="18" charset="0"/>
              </a:rPr>
              <a:t>информационно-телекоммуникационных технологий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2" name="Rectangle 58"/>
          <p:cNvSpPr/>
          <p:nvPr/>
        </p:nvSpPr>
        <p:spPr>
          <a:xfrm>
            <a:off x="3196544" y="6137432"/>
            <a:ext cx="83502" cy="2556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§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3" name="Rectangle 88"/>
          <p:cNvSpPr/>
          <p:nvPr/>
        </p:nvSpPr>
        <p:spPr>
          <a:xfrm>
            <a:off x="3440064" y="6197645"/>
            <a:ext cx="7795895" cy="4838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Повышение открытости </a:t>
            </a:r>
            <a:r>
              <a:rPr lang="ru-RU" sz="1400" b="1" dirty="0">
                <a:latin typeface="Palatino Linotype" panose="02040502050505030304" pitchFamily="18" charset="0"/>
              </a:rPr>
              <a:t>Государственной службы статистики Приднестровской Молдавской Республики 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410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040" y="1111334"/>
            <a:ext cx="1167384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 indent="-6350" algn="ctr">
              <a:lnSpc>
                <a:spcPct val="105000"/>
              </a:lnSpc>
              <a:spcAft>
                <a:spcPts val="70"/>
              </a:spcAft>
            </a:pPr>
            <a:r>
              <a:rPr lang="ru-RU" sz="2800" b="1" dirty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Структура </a:t>
            </a:r>
            <a:r>
              <a:rPr lang="ru-RU" sz="2800" b="1" dirty="0" smtClean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Государственной службы статистики ПМР </a:t>
            </a:r>
          </a:p>
          <a:p>
            <a:pPr marL="193675" indent="-6350" algn="ctr">
              <a:lnSpc>
                <a:spcPct val="105000"/>
              </a:lnSpc>
              <a:spcAft>
                <a:spcPts val="70"/>
              </a:spcAft>
            </a:pPr>
            <a:r>
              <a:rPr lang="ru-RU" sz="2800" b="1" dirty="0" smtClean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в 2020 году</a:t>
            </a:r>
            <a:endParaRPr lang="ru-RU" sz="2800" b="1" dirty="0">
              <a:solidFill>
                <a:srgbClr val="1F497D"/>
              </a:solidFill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699760" y="2448560"/>
            <a:ext cx="10160" cy="1656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99760" y="244856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12460" y="275336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09920" y="309880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09920" y="341884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09920" y="375920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99760" y="410464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674360" y="4582160"/>
            <a:ext cx="10160" cy="1656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74360" y="458216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99760" y="5116458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74360" y="5692531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74360" y="6238240"/>
            <a:ext cx="330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38540"/>
          <p:cNvSpPr/>
          <p:nvPr/>
        </p:nvSpPr>
        <p:spPr>
          <a:xfrm>
            <a:off x="1549400" y="2244489"/>
            <a:ext cx="3294380" cy="1658620"/>
          </a:xfrm>
          <a:custGeom>
            <a:avLst/>
            <a:gdLst/>
            <a:ahLst/>
            <a:cxnLst/>
            <a:rect l="0" t="0" r="0" b="0"/>
            <a:pathLst>
              <a:path w="3744468" h="2088223">
                <a:moveTo>
                  <a:pt x="1872234" y="0"/>
                </a:moveTo>
                <a:cubicBezTo>
                  <a:pt x="2906141" y="0"/>
                  <a:pt x="3744468" y="467487"/>
                  <a:pt x="3744468" y="1044067"/>
                </a:cubicBezTo>
                <a:cubicBezTo>
                  <a:pt x="3744468" y="1620749"/>
                  <a:pt x="2906141" y="2088223"/>
                  <a:pt x="1872234" y="2088223"/>
                </a:cubicBezTo>
                <a:cubicBezTo>
                  <a:pt x="838200" y="2088223"/>
                  <a:pt x="0" y="1620749"/>
                  <a:pt x="0" y="1044067"/>
                </a:cubicBezTo>
                <a:cubicBezTo>
                  <a:pt x="0" y="467487"/>
                  <a:pt x="838200" y="0"/>
                  <a:pt x="1872234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B3A2C7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8" name="Shape 38540"/>
          <p:cNvSpPr/>
          <p:nvPr/>
        </p:nvSpPr>
        <p:spPr>
          <a:xfrm>
            <a:off x="1465580" y="4479290"/>
            <a:ext cx="3426460" cy="1729740"/>
          </a:xfrm>
          <a:custGeom>
            <a:avLst/>
            <a:gdLst/>
            <a:ahLst/>
            <a:cxnLst/>
            <a:rect l="0" t="0" r="0" b="0"/>
            <a:pathLst>
              <a:path w="3744468" h="2088223">
                <a:moveTo>
                  <a:pt x="1872234" y="0"/>
                </a:moveTo>
                <a:cubicBezTo>
                  <a:pt x="2906141" y="0"/>
                  <a:pt x="3744468" y="467487"/>
                  <a:pt x="3744468" y="1044067"/>
                </a:cubicBezTo>
                <a:cubicBezTo>
                  <a:pt x="3744468" y="1620749"/>
                  <a:pt x="2906141" y="2088223"/>
                  <a:pt x="1872234" y="2088223"/>
                </a:cubicBezTo>
                <a:cubicBezTo>
                  <a:pt x="838200" y="2088223"/>
                  <a:pt x="0" y="1620749"/>
                  <a:pt x="0" y="1044067"/>
                </a:cubicBezTo>
                <a:cubicBezTo>
                  <a:pt x="0" y="467487"/>
                  <a:pt x="838200" y="0"/>
                  <a:pt x="1872234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B3A2C7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856480" y="3098800"/>
            <a:ext cx="8178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92040" y="5344160"/>
            <a:ext cx="8178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0290" y="2593519"/>
            <a:ext cx="171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 ГСС ПМР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(38,5 ед.)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37105" y="4588563"/>
            <a:ext cx="1918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(районные) управления статистики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(54,5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089159" y="2330561"/>
            <a:ext cx="4771292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Начальник службы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089159" y="2653055"/>
            <a:ext cx="4771293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Начальник управления – 6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095998" y="2975549"/>
            <a:ext cx="4771294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noProof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З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аместитель начальника управления – 4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6095998" y="3607536"/>
            <a:ext cx="4757617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Главный специалист– 23,5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089159" y="3934482"/>
            <a:ext cx="4750778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специалист– </a:t>
            </a:r>
            <a:r>
              <a:rPr lang="ru-RU" altLang="ru-RU" sz="20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6089159" y="3285042"/>
            <a:ext cx="4771294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Начальник отдела– 1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6096000" y="4439021"/>
            <a:ext cx="4771292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Начальник управления – 7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089159" y="4961615"/>
            <a:ext cx="4771292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lvl="0" algn="ctr">
              <a:defRPr/>
            </a:pPr>
            <a:r>
              <a:rPr lang="ru-RU" altLang="ru-RU" sz="20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Заместитель начальника управления – </a:t>
            </a:r>
            <a:r>
              <a:rPr lang="ru-RU" altLang="ru-RU" sz="20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 </a:t>
            </a:r>
            <a:r>
              <a:rPr lang="ru-RU" altLang="ru-RU" sz="20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ед.</a:t>
            </a:r>
            <a:endParaRPr lang="en-US" altLang="ru-RU" sz="20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075481" y="5512057"/>
            <a:ext cx="4757617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Главный специалист– 38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082320" y="6065891"/>
            <a:ext cx="4750778" cy="28627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6350">
            <a:noFill/>
            <a:miter/>
          </a:ln>
        </p:spPr>
        <p:txBody>
          <a:bodyPr lIns="45719" r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Уборщик служебных помещений– 2,5 ед.</a:t>
            </a:r>
            <a:endParaRPr kumimoji="0" lang="en-US" alt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629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Group 126448"/>
          <p:cNvGrpSpPr/>
          <p:nvPr/>
        </p:nvGrpSpPr>
        <p:grpSpPr>
          <a:xfrm>
            <a:off x="1012074" y="1475114"/>
            <a:ext cx="8808117" cy="4720864"/>
            <a:chOff x="-2933205" y="0"/>
            <a:chExt cx="11268781" cy="4716183"/>
          </a:xfrm>
        </p:grpSpPr>
        <p:pic>
          <p:nvPicPr>
            <p:cNvPr id="8" name="Picture 11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695674" y="0"/>
              <a:ext cx="11002998" cy="566666"/>
            </a:xfrm>
            <a:prstGeom prst="rect">
              <a:avLst/>
            </a:prstGeom>
          </p:spPr>
        </p:pic>
        <p:pic>
          <p:nvPicPr>
            <p:cNvPr id="13" name="Picture 112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2706379" y="489679"/>
              <a:ext cx="11002998" cy="382226"/>
            </a:xfrm>
            <a:prstGeom prst="rect">
              <a:avLst/>
            </a:prstGeom>
          </p:spPr>
        </p:pic>
        <p:pic>
          <p:nvPicPr>
            <p:cNvPr id="14" name="Picture 113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2933205" y="424386"/>
              <a:ext cx="484630" cy="484632"/>
            </a:xfrm>
            <a:prstGeom prst="rect">
              <a:avLst/>
            </a:prstGeom>
          </p:spPr>
        </p:pic>
        <p:pic>
          <p:nvPicPr>
            <p:cNvPr id="17" name="Picture 11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2733563" y="826290"/>
              <a:ext cx="11027382" cy="502144"/>
            </a:xfrm>
            <a:prstGeom prst="rect">
              <a:avLst/>
            </a:prstGeom>
          </p:spPr>
        </p:pic>
        <p:pic>
          <p:nvPicPr>
            <p:cNvPr id="18" name="Picture 114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-2905452" y="840326"/>
              <a:ext cx="484630" cy="483108"/>
            </a:xfrm>
            <a:prstGeom prst="rect">
              <a:avLst/>
            </a:prstGeom>
          </p:spPr>
        </p:pic>
        <p:sp>
          <p:nvSpPr>
            <p:cNvPr id="20" name="Shape 1144"/>
            <p:cNvSpPr/>
            <p:nvPr/>
          </p:nvSpPr>
          <p:spPr>
            <a:xfrm>
              <a:off x="-2876406" y="866095"/>
              <a:ext cx="405109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249"/>
                    <a:pt x="87211" y="0"/>
                    <a:pt x="194818" y="0"/>
                  </a:cubicBezTo>
                  <a:cubicBezTo>
                    <a:pt x="302412" y="0"/>
                    <a:pt x="389636" y="87249"/>
                    <a:pt x="389636" y="194818"/>
                  </a:cubicBezTo>
                  <a:cubicBezTo>
                    <a:pt x="389636" y="302387"/>
                    <a:pt x="302412" y="389636"/>
                    <a:pt x="194818" y="389636"/>
                  </a:cubicBezTo>
                  <a:cubicBezTo>
                    <a:pt x="87211" y="389636"/>
                    <a:pt x="0" y="302387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1" name="Picture 114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-2709180" y="1285585"/>
              <a:ext cx="11002998" cy="440398"/>
            </a:xfrm>
            <a:prstGeom prst="rect">
              <a:avLst/>
            </a:prstGeom>
          </p:spPr>
        </p:pic>
        <p:pic>
          <p:nvPicPr>
            <p:cNvPr id="22" name="Picture 115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-2900762" y="1242001"/>
              <a:ext cx="484630" cy="484632"/>
            </a:xfrm>
            <a:prstGeom prst="rect">
              <a:avLst/>
            </a:prstGeom>
          </p:spPr>
        </p:pic>
        <p:sp>
          <p:nvSpPr>
            <p:cNvPr id="24" name="Shape 1153"/>
            <p:cNvSpPr/>
            <p:nvPr/>
          </p:nvSpPr>
          <p:spPr>
            <a:xfrm>
              <a:off x="-2876436" y="1285085"/>
              <a:ext cx="389636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249"/>
                    <a:pt x="87224" y="0"/>
                    <a:pt x="194818" y="0"/>
                  </a:cubicBezTo>
                  <a:cubicBezTo>
                    <a:pt x="302412" y="0"/>
                    <a:pt x="389636" y="87249"/>
                    <a:pt x="389636" y="194818"/>
                  </a:cubicBezTo>
                  <a:cubicBezTo>
                    <a:pt x="389636" y="302387"/>
                    <a:pt x="302412" y="389636"/>
                    <a:pt x="194818" y="389636"/>
                  </a:cubicBezTo>
                  <a:cubicBezTo>
                    <a:pt x="87224" y="389636"/>
                    <a:pt x="0" y="302387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5" name="Picture 115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-2695676" y="1614269"/>
              <a:ext cx="11002998" cy="630923"/>
            </a:xfrm>
            <a:prstGeom prst="rect">
              <a:avLst/>
            </a:prstGeom>
          </p:spPr>
        </p:pic>
        <p:pic>
          <p:nvPicPr>
            <p:cNvPr id="26" name="Picture 1161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2931741" y="1676273"/>
              <a:ext cx="484630" cy="484632"/>
            </a:xfrm>
            <a:prstGeom prst="rect">
              <a:avLst/>
            </a:prstGeom>
          </p:spPr>
        </p:pic>
        <p:sp>
          <p:nvSpPr>
            <p:cNvPr id="28" name="Shape 1163"/>
            <p:cNvSpPr/>
            <p:nvPr/>
          </p:nvSpPr>
          <p:spPr>
            <a:xfrm>
              <a:off x="-2885893" y="1702582"/>
              <a:ext cx="389636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249"/>
                    <a:pt x="87224" y="0"/>
                    <a:pt x="194818" y="0"/>
                  </a:cubicBezTo>
                  <a:cubicBezTo>
                    <a:pt x="302412" y="0"/>
                    <a:pt x="389636" y="87249"/>
                    <a:pt x="389636" y="194818"/>
                  </a:cubicBezTo>
                  <a:cubicBezTo>
                    <a:pt x="389636" y="302514"/>
                    <a:pt x="302412" y="389636"/>
                    <a:pt x="194818" y="389636"/>
                  </a:cubicBezTo>
                  <a:cubicBezTo>
                    <a:pt x="87224" y="389636"/>
                    <a:pt x="0" y="302514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9" name="Picture 116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2695675" y="2120976"/>
              <a:ext cx="11002999" cy="739704"/>
            </a:xfrm>
            <a:prstGeom prst="rect">
              <a:avLst/>
            </a:prstGeom>
          </p:spPr>
        </p:pic>
        <p:pic>
          <p:nvPicPr>
            <p:cNvPr id="30" name="Picture 117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931250" y="2197608"/>
              <a:ext cx="484630" cy="484632"/>
            </a:xfrm>
            <a:prstGeom prst="rect">
              <a:avLst/>
            </a:prstGeom>
          </p:spPr>
        </p:pic>
        <p:sp>
          <p:nvSpPr>
            <p:cNvPr id="32" name="Shape 1172"/>
            <p:cNvSpPr/>
            <p:nvPr/>
          </p:nvSpPr>
          <p:spPr>
            <a:xfrm>
              <a:off x="-2881834" y="2227857"/>
              <a:ext cx="389636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122"/>
                    <a:pt x="87224" y="0"/>
                    <a:pt x="194818" y="0"/>
                  </a:cubicBezTo>
                  <a:cubicBezTo>
                    <a:pt x="302412" y="0"/>
                    <a:pt x="389636" y="87122"/>
                    <a:pt x="389636" y="194818"/>
                  </a:cubicBezTo>
                  <a:cubicBezTo>
                    <a:pt x="389636" y="302387"/>
                    <a:pt x="302412" y="389636"/>
                    <a:pt x="194818" y="389636"/>
                  </a:cubicBezTo>
                  <a:cubicBezTo>
                    <a:pt x="87224" y="389636"/>
                    <a:pt x="0" y="302387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33" name="Picture 1174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706872" y="2732165"/>
              <a:ext cx="11027384" cy="612845"/>
            </a:xfrm>
            <a:prstGeom prst="rect">
              <a:avLst/>
            </a:prstGeom>
          </p:spPr>
        </p:pic>
        <p:pic>
          <p:nvPicPr>
            <p:cNvPr id="34" name="Picture 1180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900762" y="2758017"/>
              <a:ext cx="484632" cy="484632"/>
            </a:xfrm>
            <a:prstGeom prst="rect">
              <a:avLst/>
            </a:prstGeom>
          </p:spPr>
        </p:pic>
        <p:sp>
          <p:nvSpPr>
            <p:cNvPr id="36" name="Shape 1182"/>
            <p:cNvSpPr/>
            <p:nvPr/>
          </p:nvSpPr>
          <p:spPr>
            <a:xfrm>
              <a:off x="-2864523" y="2806777"/>
              <a:ext cx="389636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249"/>
                    <a:pt x="87224" y="0"/>
                    <a:pt x="194818" y="0"/>
                  </a:cubicBezTo>
                  <a:cubicBezTo>
                    <a:pt x="302412" y="0"/>
                    <a:pt x="389636" y="87249"/>
                    <a:pt x="389636" y="194818"/>
                  </a:cubicBezTo>
                  <a:cubicBezTo>
                    <a:pt x="389636" y="302387"/>
                    <a:pt x="302412" y="389636"/>
                    <a:pt x="194818" y="389636"/>
                  </a:cubicBezTo>
                  <a:cubicBezTo>
                    <a:pt x="87224" y="389636"/>
                    <a:pt x="0" y="302387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37" name="Picture 118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2675371" y="3264131"/>
              <a:ext cx="10992293" cy="446531"/>
            </a:xfrm>
            <a:prstGeom prst="rect">
              <a:avLst/>
            </a:prstGeom>
          </p:spPr>
        </p:pic>
        <p:pic>
          <p:nvPicPr>
            <p:cNvPr id="38" name="Picture 1189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2878417" y="3209506"/>
              <a:ext cx="484632" cy="484632"/>
            </a:xfrm>
            <a:prstGeom prst="rect">
              <a:avLst/>
            </a:prstGeom>
          </p:spPr>
        </p:pic>
        <p:sp>
          <p:nvSpPr>
            <p:cNvPr id="40" name="Shape 1191"/>
            <p:cNvSpPr/>
            <p:nvPr/>
          </p:nvSpPr>
          <p:spPr>
            <a:xfrm>
              <a:off x="-2837774" y="3256796"/>
              <a:ext cx="384414" cy="389649"/>
            </a:xfrm>
            <a:custGeom>
              <a:avLst/>
              <a:gdLst/>
              <a:ahLst/>
              <a:cxnLst/>
              <a:rect l="0" t="0" r="0" b="0"/>
              <a:pathLst>
                <a:path w="389636" h="389649">
                  <a:moveTo>
                    <a:pt x="0" y="194818"/>
                  </a:moveTo>
                  <a:cubicBezTo>
                    <a:pt x="0" y="87249"/>
                    <a:pt x="87224" y="0"/>
                    <a:pt x="194818" y="0"/>
                  </a:cubicBezTo>
                  <a:cubicBezTo>
                    <a:pt x="302412" y="0"/>
                    <a:pt x="389636" y="87249"/>
                    <a:pt x="389636" y="194818"/>
                  </a:cubicBezTo>
                  <a:cubicBezTo>
                    <a:pt x="389636" y="302387"/>
                    <a:pt x="302412" y="389649"/>
                    <a:pt x="194818" y="389649"/>
                  </a:cubicBezTo>
                  <a:cubicBezTo>
                    <a:pt x="87224" y="389649"/>
                    <a:pt x="0" y="302387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1" name="Picture 1193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2688428" y="3636525"/>
              <a:ext cx="11016187" cy="635445"/>
            </a:xfrm>
            <a:prstGeom prst="rect">
              <a:avLst/>
            </a:prstGeom>
          </p:spPr>
        </p:pic>
        <p:pic>
          <p:nvPicPr>
            <p:cNvPr id="42" name="Picture 1199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2868090" y="3682845"/>
              <a:ext cx="484632" cy="483108"/>
            </a:xfrm>
            <a:prstGeom prst="rect">
              <a:avLst/>
            </a:prstGeom>
          </p:spPr>
        </p:pic>
        <p:sp>
          <p:nvSpPr>
            <p:cNvPr id="44" name="Shape 1201"/>
            <p:cNvSpPr/>
            <p:nvPr/>
          </p:nvSpPr>
          <p:spPr>
            <a:xfrm>
              <a:off x="-2804505" y="3726823"/>
              <a:ext cx="357395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223"/>
                    <a:pt x="87224" y="0"/>
                    <a:pt x="194818" y="0"/>
                  </a:cubicBezTo>
                  <a:cubicBezTo>
                    <a:pt x="302412" y="0"/>
                    <a:pt x="389636" y="87223"/>
                    <a:pt x="389636" y="194818"/>
                  </a:cubicBezTo>
                  <a:cubicBezTo>
                    <a:pt x="389636" y="302413"/>
                    <a:pt x="302412" y="389636"/>
                    <a:pt x="194818" y="389636"/>
                  </a:cubicBezTo>
                  <a:cubicBezTo>
                    <a:pt x="87224" y="389636"/>
                    <a:pt x="0" y="302413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5" name="Picture 1203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2666115" y="4106778"/>
              <a:ext cx="11001691" cy="609405"/>
            </a:xfrm>
            <a:prstGeom prst="rect">
              <a:avLst/>
            </a:prstGeom>
          </p:spPr>
        </p:pic>
        <p:pic>
          <p:nvPicPr>
            <p:cNvPr id="46" name="Picture 1209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2878419" y="4159733"/>
              <a:ext cx="484632" cy="484632"/>
            </a:xfrm>
            <a:prstGeom prst="rect">
              <a:avLst/>
            </a:prstGeom>
          </p:spPr>
        </p:pic>
        <p:sp>
          <p:nvSpPr>
            <p:cNvPr id="48" name="Shape 1211"/>
            <p:cNvSpPr/>
            <p:nvPr/>
          </p:nvSpPr>
          <p:spPr>
            <a:xfrm>
              <a:off x="-2840698" y="4205512"/>
              <a:ext cx="389636" cy="389636"/>
            </a:xfrm>
            <a:custGeom>
              <a:avLst/>
              <a:gdLst/>
              <a:ahLst/>
              <a:cxnLst/>
              <a:rect l="0" t="0" r="0" b="0"/>
              <a:pathLst>
                <a:path w="389636" h="389636">
                  <a:moveTo>
                    <a:pt x="0" y="194818"/>
                  </a:moveTo>
                  <a:cubicBezTo>
                    <a:pt x="0" y="87224"/>
                    <a:pt x="87224" y="0"/>
                    <a:pt x="194818" y="0"/>
                  </a:cubicBezTo>
                  <a:cubicBezTo>
                    <a:pt x="302412" y="0"/>
                    <a:pt x="389636" y="87224"/>
                    <a:pt x="389636" y="194818"/>
                  </a:cubicBezTo>
                  <a:cubicBezTo>
                    <a:pt x="389636" y="302413"/>
                    <a:pt x="302412" y="389636"/>
                    <a:pt x="194818" y="389636"/>
                  </a:cubicBezTo>
                  <a:cubicBezTo>
                    <a:pt x="87224" y="389636"/>
                    <a:pt x="0" y="302413"/>
                    <a:pt x="0" y="19481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2788" y="897720"/>
            <a:ext cx="10946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ОТРАСЛЕВАЯ КЛАССИФИКАЦИЯ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105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ВИДОВ ФОРМ, ФОРМИРУЮЩИХ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ОФИЦИАЛЬНУЮ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ГОСУДАРСТВЕННУЮ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СТАТИСТИКУ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6760" y="1476722"/>
            <a:ext cx="377985" cy="487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9055" y="1507282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64594" y="19406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80234" y="1504329"/>
            <a:ext cx="334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промышленности </a:t>
            </a:r>
            <a:endParaRPr lang="ru-RU" dirty="0"/>
          </a:p>
        </p:txBody>
      </p:sp>
      <p:sp>
        <p:nvSpPr>
          <p:cNvPr id="43" name="Shape 1133"/>
          <p:cNvSpPr/>
          <p:nvPr/>
        </p:nvSpPr>
        <p:spPr>
          <a:xfrm>
            <a:off x="1045547" y="1945305"/>
            <a:ext cx="301164" cy="389599"/>
          </a:xfrm>
          <a:custGeom>
            <a:avLst/>
            <a:gdLst/>
            <a:ahLst/>
            <a:cxnLst/>
            <a:rect l="0" t="0" r="0" b="0"/>
            <a:pathLst>
              <a:path w="389636" h="389636">
                <a:moveTo>
                  <a:pt x="0" y="194818"/>
                </a:moveTo>
                <a:cubicBezTo>
                  <a:pt x="0" y="87122"/>
                  <a:pt x="87224" y="0"/>
                  <a:pt x="194818" y="0"/>
                </a:cubicBezTo>
                <a:cubicBezTo>
                  <a:pt x="302412" y="0"/>
                  <a:pt x="389636" y="87122"/>
                  <a:pt x="389636" y="194818"/>
                </a:cubicBezTo>
                <a:cubicBezTo>
                  <a:pt x="389636" y="302387"/>
                  <a:pt x="302412" y="389636"/>
                  <a:pt x="194818" y="389636"/>
                </a:cubicBezTo>
                <a:cubicBezTo>
                  <a:pt x="87224" y="389636"/>
                  <a:pt x="0" y="302387"/>
                  <a:pt x="0" y="194818"/>
                </a:cubicBezTo>
                <a:close/>
              </a:path>
            </a:pathLst>
          </a:custGeom>
          <a:ln w="9525" cap="flat">
            <a:round/>
          </a:ln>
        </p:spPr>
        <p:style>
          <a:lnRef idx="1">
            <a:srgbClr val="FFFFFF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8819" y="1913519"/>
            <a:ext cx="2955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строительства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01489" y="2342754"/>
            <a:ext cx="5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49847" y="2297625"/>
            <a:ext cx="353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onstantia" pitchFamily="18" charset="0"/>
                <a:cs typeface="Arial" charset="0"/>
              </a:rPr>
              <a:t>статистика сельского хозяйства 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9900" y="1510936"/>
            <a:ext cx="317019" cy="40237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65855" y="2772719"/>
            <a:ext cx="36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48458" y="2737569"/>
            <a:ext cx="39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материальных ресурсов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998464" y="3188201"/>
            <a:ext cx="46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21297" y="3147608"/>
            <a:ext cx="351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cs typeface="Arial" panose="020B0604020202020204" pitchFamily="34" charset="0"/>
              </a:rPr>
              <a:t>статистика транспорта и связи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74884" y="3591395"/>
            <a:ext cx="8422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торговли, платных </a:t>
            </a:r>
            <a:r>
              <a:rPr lang="ru-RU" altLang="ru-RU" dirty="0" smtClean="0">
                <a:latin typeface="Constantia" panose="02030602050306030303" pitchFamily="18" charset="0"/>
                <a:cs typeface="Arial" panose="020B0604020202020204" pitchFamily="34" charset="0"/>
              </a:rPr>
              <a:t>услуг населению, малого предпринимательства, </a:t>
            </a:r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туризма и религиозных организаций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017127" y="3717598"/>
            <a:ext cx="46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411671" y="4290392"/>
            <a:ext cx="3692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onstantia" panose="02030602050306030303" pitchFamily="18" charset="0"/>
                <a:cs typeface="Arial" panose="020B0604020202020204" pitchFamily="34" charset="0"/>
              </a:rPr>
              <a:t>статистика потребительских </a:t>
            </a:r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цен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066903" y="4281587"/>
            <a:ext cx="24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084381" y="4739929"/>
            <a:ext cx="308331" cy="36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441777" y="4719979"/>
            <a:ext cx="247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финансов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106661" y="5183249"/>
            <a:ext cx="34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412573" y="5177039"/>
            <a:ext cx="447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труда и занятости населения 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041404" y="5694334"/>
            <a:ext cx="584262" cy="36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05416" y="5662181"/>
            <a:ext cx="418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демография и социальная статистика </a:t>
            </a:r>
            <a:endParaRPr lang="ru-RU" dirty="0"/>
          </a:p>
        </p:txBody>
      </p:sp>
      <p:pic>
        <p:nvPicPr>
          <p:cNvPr id="60" name="Picture 1203"/>
          <p:cNvPicPr/>
          <p:nvPr/>
        </p:nvPicPr>
        <p:blipFill>
          <a:blip r:embed="rId18"/>
          <a:stretch>
            <a:fillRect/>
          </a:stretch>
        </p:blipFill>
        <p:spPr>
          <a:xfrm>
            <a:off x="1229529" y="6091963"/>
            <a:ext cx="8599349" cy="57473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74962" y="6163640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4588" y="6143067"/>
            <a:ext cx="377985" cy="481626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366440" y="6156770"/>
            <a:ext cx="526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onstantia" panose="02030602050306030303" pitchFamily="18" charset="0"/>
                <a:cs typeface="Arial" panose="020B0604020202020204" pitchFamily="34" charset="0"/>
              </a:rPr>
              <a:t>статистика жилищно-коммунального хозяйства </a:t>
            </a:r>
            <a:endParaRPr lang="ru-RU" dirty="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4721" y="6166617"/>
            <a:ext cx="31701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1225512"/>
            <a:ext cx="12192001" cy="560115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" name="Group 126625"/>
          <p:cNvGrpSpPr/>
          <p:nvPr/>
        </p:nvGrpSpPr>
        <p:grpSpPr>
          <a:xfrm>
            <a:off x="2044517" y="1328782"/>
            <a:ext cx="8368032" cy="5497886"/>
            <a:chOff x="-155226" y="-244538"/>
            <a:chExt cx="8368608" cy="5498091"/>
          </a:xfrm>
        </p:grpSpPr>
        <p:sp>
          <p:nvSpPr>
            <p:cNvPr id="10" name="Shape 1513"/>
            <p:cNvSpPr/>
            <p:nvPr/>
          </p:nvSpPr>
          <p:spPr>
            <a:xfrm>
              <a:off x="2575903" y="1855470"/>
              <a:ext cx="1686052" cy="1539621"/>
            </a:xfrm>
            <a:custGeom>
              <a:avLst/>
              <a:gdLst/>
              <a:ahLst/>
              <a:cxnLst/>
              <a:rect l="0" t="0" r="0" b="0"/>
              <a:pathLst>
                <a:path w="1686052" h="1539621">
                  <a:moveTo>
                    <a:pt x="843026" y="0"/>
                  </a:moveTo>
                  <a:cubicBezTo>
                    <a:pt x="1308608" y="0"/>
                    <a:pt x="1686052" y="344678"/>
                    <a:pt x="1686052" y="769747"/>
                  </a:cubicBezTo>
                  <a:cubicBezTo>
                    <a:pt x="1686052" y="1194943"/>
                    <a:pt x="1308608" y="1539621"/>
                    <a:pt x="843026" y="1539621"/>
                  </a:cubicBezTo>
                  <a:cubicBezTo>
                    <a:pt x="377444" y="1539621"/>
                    <a:pt x="0" y="1194943"/>
                    <a:pt x="0" y="769747"/>
                  </a:cubicBezTo>
                  <a:cubicBezTo>
                    <a:pt x="0" y="344678"/>
                    <a:pt x="377444" y="0"/>
                    <a:pt x="8430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514"/>
            <p:cNvSpPr/>
            <p:nvPr/>
          </p:nvSpPr>
          <p:spPr>
            <a:xfrm>
              <a:off x="2575903" y="1855470"/>
              <a:ext cx="1686052" cy="1539621"/>
            </a:xfrm>
            <a:custGeom>
              <a:avLst/>
              <a:gdLst/>
              <a:ahLst/>
              <a:cxnLst/>
              <a:rect l="0" t="0" r="0" b="0"/>
              <a:pathLst>
                <a:path w="1686052" h="1539621">
                  <a:moveTo>
                    <a:pt x="0" y="769747"/>
                  </a:moveTo>
                  <a:cubicBezTo>
                    <a:pt x="0" y="344678"/>
                    <a:pt x="377444" y="0"/>
                    <a:pt x="843026" y="0"/>
                  </a:cubicBezTo>
                  <a:cubicBezTo>
                    <a:pt x="1308608" y="0"/>
                    <a:pt x="1686052" y="344678"/>
                    <a:pt x="1686052" y="769747"/>
                  </a:cubicBezTo>
                  <a:cubicBezTo>
                    <a:pt x="1686052" y="1194943"/>
                    <a:pt x="1308608" y="1539621"/>
                    <a:pt x="843026" y="1539621"/>
                  </a:cubicBezTo>
                  <a:cubicBezTo>
                    <a:pt x="377444" y="1539621"/>
                    <a:pt x="0" y="1194943"/>
                    <a:pt x="0" y="769747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Rectangle 1515"/>
            <p:cNvSpPr/>
            <p:nvPr/>
          </p:nvSpPr>
          <p:spPr>
            <a:xfrm>
              <a:off x="2630490" y="2179040"/>
              <a:ext cx="1579434" cy="10468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Calibri" panose="020F0502020204030204" pitchFamily="34" charset="0"/>
                </a:rPr>
                <a:t>официальные с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татистические публикации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Calibri" panose="020F0502020204030204" pitchFamily="34" charset="0"/>
                </a:rPr>
                <a:t>258 работ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517"/>
            <p:cNvSpPr/>
            <p:nvPr/>
          </p:nvSpPr>
          <p:spPr>
            <a:xfrm>
              <a:off x="3694773" y="2645992"/>
              <a:ext cx="76018" cy="225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Shape 1518"/>
            <p:cNvSpPr/>
            <p:nvPr/>
          </p:nvSpPr>
          <p:spPr>
            <a:xfrm>
              <a:off x="3184233" y="1499108"/>
              <a:ext cx="469392" cy="251841"/>
            </a:xfrm>
            <a:custGeom>
              <a:avLst/>
              <a:gdLst/>
              <a:ahLst/>
              <a:cxnLst/>
              <a:rect l="0" t="0" r="0" b="0"/>
              <a:pathLst>
                <a:path w="469392" h="251841">
                  <a:moveTo>
                    <a:pt x="234696" y="0"/>
                  </a:moveTo>
                  <a:lnTo>
                    <a:pt x="469392" y="125857"/>
                  </a:lnTo>
                  <a:lnTo>
                    <a:pt x="469392" y="251841"/>
                  </a:lnTo>
                  <a:lnTo>
                    <a:pt x="234696" y="125857"/>
                  </a:lnTo>
                  <a:lnTo>
                    <a:pt x="0" y="251841"/>
                  </a:lnTo>
                  <a:lnTo>
                    <a:pt x="0" y="125857"/>
                  </a:lnTo>
                  <a:lnTo>
                    <a:pt x="23469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20"/>
            <p:cNvSpPr/>
            <p:nvPr/>
          </p:nvSpPr>
          <p:spPr>
            <a:xfrm>
              <a:off x="3184233" y="1499108"/>
              <a:ext cx="469392" cy="251841"/>
            </a:xfrm>
            <a:custGeom>
              <a:avLst/>
              <a:gdLst/>
              <a:ahLst/>
              <a:cxnLst/>
              <a:rect l="0" t="0" r="0" b="0"/>
              <a:pathLst>
                <a:path w="469392" h="251841">
                  <a:moveTo>
                    <a:pt x="0" y="251841"/>
                  </a:moveTo>
                  <a:lnTo>
                    <a:pt x="0" y="125857"/>
                  </a:lnTo>
                  <a:lnTo>
                    <a:pt x="234696" y="0"/>
                  </a:lnTo>
                  <a:lnTo>
                    <a:pt x="469392" y="125857"/>
                  </a:lnTo>
                  <a:lnTo>
                    <a:pt x="469392" y="251841"/>
                  </a:lnTo>
                  <a:lnTo>
                    <a:pt x="234696" y="125857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521"/>
            <p:cNvSpPr/>
            <p:nvPr/>
          </p:nvSpPr>
          <p:spPr>
            <a:xfrm>
              <a:off x="4752047" y="2993823"/>
              <a:ext cx="2648538" cy="1534944"/>
            </a:xfrm>
            <a:custGeom>
              <a:avLst/>
              <a:gdLst/>
              <a:ahLst/>
              <a:cxnLst/>
              <a:rect l="0" t="0" r="0" b="0"/>
              <a:pathLst>
                <a:path w="2224532" h="1380236">
                  <a:moveTo>
                    <a:pt x="229997" y="0"/>
                  </a:moveTo>
                  <a:lnTo>
                    <a:pt x="1994535" y="0"/>
                  </a:lnTo>
                  <a:cubicBezTo>
                    <a:pt x="2121535" y="0"/>
                    <a:pt x="2224532" y="102997"/>
                    <a:pt x="2224532" y="229997"/>
                  </a:cubicBezTo>
                  <a:lnTo>
                    <a:pt x="2224532" y="1150239"/>
                  </a:lnTo>
                  <a:cubicBezTo>
                    <a:pt x="2224532" y="1277239"/>
                    <a:pt x="2121535" y="1380236"/>
                    <a:pt x="1994535" y="1380236"/>
                  </a:cubicBezTo>
                  <a:lnTo>
                    <a:pt x="229997" y="1380236"/>
                  </a:lnTo>
                  <a:cubicBezTo>
                    <a:pt x="102997" y="1380236"/>
                    <a:pt x="0" y="1277239"/>
                    <a:pt x="0" y="1150239"/>
                  </a:cubicBezTo>
                  <a:lnTo>
                    <a:pt x="0" y="229997"/>
                  </a:lnTo>
                  <a:cubicBezTo>
                    <a:pt x="0" y="102997"/>
                    <a:pt x="102997" y="0"/>
                    <a:pt x="22999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C4E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Rectangle 1524"/>
            <p:cNvSpPr/>
            <p:nvPr/>
          </p:nvSpPr>
          <p:spPr>
            <a:xfrm>
              <a:off x="4239095" y="283626"/>
              <a:ext cx="91795" cy="2558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526"/>
            <p:cNvSpPr/>
            <p:nvPr/>
          </p:nvSpPr>
          <p:spPr>
            <a:xfrm>
              <a:off x="4153751" y="498982"/>
              <a:ext cx="91657" cy="2554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528"/>
            <p:cNvSpPr/>
            <p:nvPr/>
          </p:nvSpPr>
          <p:spPr>
            <a:xfrm>
              <a:off x="4179659" y="713866"/>
              <a:ext cx="91657" cy="2554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531"/>
            <p:cNvSpPr/>
            <p:nvPr/>
          </p:nvSpPr>
          <p:spPr>
            <a:xfrm>
              <a:off x="4210139" y="1142209"/>
              <a:ext cx="86266" cy="25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FFFFFF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Shape 1532"/>
            <p:cNvSpPr/>
            <p:nvPr/>
          </p:nvSpPr>
          <p:spPr>
            <a:xfrm>
              <a:off x="4323042" y="2052193"/>
              <a:ext cx="272923" cy="478917"/>
            </a:xfrm>
            <a:custGeom>
              <a:avLst/>
              <a:gdLst/>
              <a:ahLst/>
              <a:cxnLst/>
              <a:rect l="0" t="0" r="0" b="0"/>
              <a:pathLst>
                <a:path w="272923" h="478917">
                  <a:moveTo>
                    <a:pt x="100203" y="0"/>
                  </a:moveTo>
                  <a:lnTo>
                    <a:pt x="272923" y="190627"/>
                  </a:lnTo>
                  <a:lnTo>
                    <a:pt x="245237" y="446405"/>
                  </a:lnTo>
                  <a:lnTo>
                    <a:pt x="145034" y="478917"/>
                  </a:lnTo>
                  <a:lnTo>
                    <a:pt x="172720" y="223139"/>
                  </a:lnTo>
                  <a:lnTo>
                    <a:pt x="0" y="32512"/>
                  </a:lnTo>
                  <a:lnTo>
                    <a:pt x="10020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534"/>
            <p:cNvSpPr/>
            <p:nvPr/>
          </p:nvSpPr>
          <p:spPr>
            <a:xfrm>
              <a:off x="4323042" y="2052193"/>
              <a:ext cx="272923" cy="478917"/>
            </a:xfrm>
            <a:custGeom>
              <a:avLst/>
              <a:gdLst/>
              <a:ahLst/>
              <a:cxnLst/>
              <a:rect l="0" t="0" r="0" b="0"/>
              <a:pathLst>
                <a:path w="272923" h="478917">
                  <a:moveTo>
                    <a:pt x="0" y="32512"/>
                  </a:moveTo>
                  <a:lnTo>
                    <a:pt x="100203" y="0"/>
                  </a:lnTo>
                  <a:lnTo>
                    <a:pt x="272923" y="190627"/>
                  </a:lnTo>
                  <a:lnTo>
                    <a:pt x="245237" y="446405"/>
                  </a:lnTo>
                  <a:lnTo>
                    <a:pt x="145034" y="478917"/>
                  </a:lnTo>
                  <a:lnTo>
                    <a:pt x="172720" y="223139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535"/>
            <p:cNvSpPr/>
            <p:nvPr/>
          </p:nvSpPr>
          <p:spPr>
            <a:xfrm>
              <a:off x="4800991" y="1413394"/>
              <a:ext cx="2146554" cy="1380363"/>
            </a:xfrm>
            <a:custGeom>
              <a:avLst/>
              <a:gdLst/>
              <a:ahLst/>
              <a:cxnLst/>
              <a:rect l="0" t="0" r="0" b="0"/>
              <a:pathLst>
                <a:path w="2146554" h="1380363">
                  <a:moveTo>
                    <a:pt x="229997" y="0"/>
                  </a:moveTo>
                  <a:lnTo>
                    <a:pt x="1916430" y="0"/>
                  </a:lnTo>
                  <a:cubicBezTo>
                    <a:pt x="2043557" y="0"/>
                    <a:pt x="2146554" y="102997"/>
                    <a:pt x="2146554" y="229997"/>
                  </a:cubicBezTo>
                  <a:lnTo>
                    <a:pt x="2146554" y="1150239"/>
                  </a:lnTo>
                  <a:cubicBezTo>
                    <a:pt x="2146554" y="1277366"/>
                    <a:pt x="2043557" y="1380363"/>
                    <a:pt x="1916430" y="1380363"/>
                  </a:cubicBezTo>
                  <a:lnTo>
                    <a:pt x="229997" y="1380363"/>
                  </a:lnTo>
                  <a:cubicBezTo>
                    <a:pt x="102997" y="1380363"/>
                    <a:pt x="0" y="1277366"/>
                    <a:pt x="0" y="1150239"/>
                  </a:cubicBezTo>
                  <a:lnTo>
                    <a:pt x="0" y="229997"/>
                  </a:lnTo>
                  <a:cubicBezTo>
                    <a:pt x="0" y="102997"/>
                    <a:pt x="102997" y="0"/>
                    <a:pt x="22999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Rectangle 1536"/>
            <p:cNvSpPr/>
            <p:nvPr/>
          </p:nvSpPr>
          <p:spPr>
            <a:xfrm>
              <a:off x="4869676" y="1621891"/>
              <a:ext cx="1994382" cy="10267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Статистический ежегодник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8 работ</a:t>
              </a: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541"/>
            <p:cNvSpPr/>
            <p:nvPr/>
          </p:nvSpPr>
          <p:spPr>
            <a:xfrm>
              <a:off x="6589103" y="2211422"/>
              <a:ext cx="86265" cy="2553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FFFFFF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1542"/>
            <p:cNvSpPr/>
            <p:nvPr/>
          </p:nvSpPr>
          <p:spPr>
            <a:xfrm>
              <a:off x="4227157" y="2832100"/>
              <a:ext cx="312039" cy="479679"/>
            </a:xfrm>
            <a:custGeom>
              <a:avLst/>
              <a:gdLst/>
              <a:ahLst/>
              <a:cxnLst/>
              <a:rect l="0" t="0" r="0" b="0"/>
              <a:pathLst>
                <a:path w="312039" h="479679">
                  <a:moveTo>
                    <a:pt x="179451" y="0"/>
                  </a:moveTo>
                  <a:lnTo>
                    <a:pt x="290576" y="45974"/>
                  </a:lnTo>
                  <a:lnTo>
                    <a:pt x="312039" y="308864"/>
                  </a:lnTo>
                  <a:lnTo>
                    <a:pt x="111125" y="479679"/>
                  </a:lnTo>
                  <a:lnTo>
                    <a:pt x="0" y="433705"/>
                  </a:lnTo>
                  <a:lnTo>
                    <a:pt x="200914" y="262890"/>
                  </a:lnTo>
                  <a:lnTo>
                    <a:pt x="1794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544"/>
            <p:cNvSpPr/>
            <p:nvPr/>
          </p:nvSpPr>
          <p:spPr>
            <a:xfrm>
              <a:off x="4227157" y="2832100"/>
              <a:ext cx="312039" cy="479679"/>
            </a:xfrm>
            <a:custGeom>
              <a:avLst/>
              <a:gdLst/>
              <a:ahLst/>
              <a:cxnLst/>
              <a:rect l="0" t="0" r="0" b="0"/>
              <a:pathLst>
                <a:path w="312039" h="479679">
                  <a:moveTo>
                    <a:pt x="179451" y="0"/>
                  </a:moveTo>
                  <a:lnTo>
                    <a:pt x="290576" y="45974"/>
                  </a:lnTo>
                  <a:lnTo>
                    <a:pt x="312039" y="308864"/>
                  </a:lnTo>
                  <a:lnTo>
                    <a:pt x="111125" y="479679"/>
                  </a:lnTo>
                  <a:lnTo>
                    <a:pt x="0" y="433705"/>
                  </a:lnTo>
                  <a:lnTo>
                    <a:pt x="200914" y="262890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545"/>
            <p:cNvSpPr/>
            <p:nvPr/>
          </p:nvSpPr>
          <p:spPr>
            <a:xfrm>
              <a:off x="1950335" y="-221438"/>
              <a:ext cx="2859533" cy="1657582"/>
            </a:xfrm>
            <a:custGeom>
              <a:avLst/>
              <a:gdLst/>
              <a:ahLst/>
              <a:cxnLst/>
              <a:rect l="0" t="0" r="0" b="0"/>
              <a:pathLst>
                <a:path w="2859533" h="1668285">
                  <a:moveTo>
                    <a:pt x="278003" y="0"/>
                  </a:moveTo>
                  <a:lnTo>
                    <a:pt x="2581402" y="0"/>
                  </a:lnTo>
                  <a:cubicBezTo>
                    <a:pt x="2734946" y="0"/>
                    <a:pt x="2859533" y="124460"/>
                    <a:pt x="2859533" y="278003"/>
                  </a:cubicBezTo>
                  <a:lnTo>
                    <a:pt x="2859533" y="1390218"/>
                  </a:lnTo>
                  <a:cubicBezTo>
                    <a:pt x="2859533" y="1543800"/>
                    <a:pt x="2734946" y="1668285"/>
                    <a:pt x="2581402" y="1668285"/>
                  </a:cubicBezTo>
                  <a:lnTo>
                    <a:pt x="278003" y="1668285"/>
                  </a:lnTo>
                  <a:cubicBezTo>
                    <a:pt x="124460" y="1668285"/>
                    <a:pt x="0" y="1543800"/>
                    <a:pt x="0" y="1390218"/>
                  </a:cubicBezTo>
                  <a:lnTo>
                    <a:pt x="0" y="278003"/>
                  </a:lnTo>
                  <a:cubicBezTo>
                    <a:pt x="0" y="124460"/>
                    <a:pt x="124460" y="0"/>
                    <a:pt x="278003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E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546"/>
            <p:cNvSpPr/>
            <p:nvPr/>
          </p:nvSpPr>
          <p:spPr>
            <a:xfrm>
              <a:off x="1926659" y="-244538"/>
              <a:ext cx="2859533" cy="1668285"/>
            </a:xfrm>
            <a:custGeom>
              <a:avLst/>
              <a:gdLst/>
              <a:ahLst/>
              <a:cxnLst/>
              <a:rect l="0" t="0" r="0" b="0"/>
              <a:pathLst>
                <a:path w="2859533" h="1668285">
                  <a:moveTo>
                    <a:pt x="0" y="278003"/>
                  </a:moveTo>
                  <a:cubicBezTo>
                    <a:pt x="0" y="124460"/>
                    <a:pt x="124460" y="0"/>
                    <a:pt x="278003" y="0"/>
                  </a:cubicBezTo>
                  <a:lnTo>
                    <a:pt x="2581402" y="0"/>
                  </a:lnTo>
                  <a:cubicBezTo>
                    <a:pt x="2734946" y="0"/>
                    <a:pt x="2859533" y="124460"/>
                    <a:pt x="2859533" y="278003"/>
                  </a:cubicBezTo>
                  <a:lnTo>
                    <a:pt x="2859533" y="1390218"/>
                  </a:lnTo>
                  <a:cubicBezTo>
                    <a:pt x="2859533" y="1543800"/>
                    <a:pt x="2734946" y="1668285"/>
                    <a:pt x="2581402" y="1668285"/>
                  </a:cubicBezTo>
                  <a:lnTo>
                    <a:pt x="278003" y="1668285"/>
                  </a:lnTo>
                  <a:cubicBezTo>
                    <a:pt x="124460" y="1668285"/>
                    <a:pt x="0" y="1543800"/>
                    <a:pt x="0" y="1390218"/>
                  </a:cubicBezTo>
                  <a:close/>
                </a:path>
              </a:pathLst>
            </a:custGeom>
            <a:ln w="31750" cap="flat">
              <a:round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Rectangle 1547"/>
            <p:cNvSpPr/>
            <p:nvPr/>
          </p:nvSpPr>
          <p:spPr>
            <a:xfrm>
              <a:off x="4899368" y="2955265"/>
              <a:ext cx="3314014" cy="2401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1551"/>
            <p:cNvSpPr/>
            <p:nvPr/>
          </p:nvSpPr>
          <p:spPr>
            <a:xfrm>
              <a:off x="7179526" y="3558769"/>
              <a:ext cx="86144" cy="2401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1554"/>
            <p:cNvSpPr/>
            <p:nvPr/>
          </p:nvSpPr>
          <p:spPr>
            <a:xfrm>
              <a:off x="7103326" y="3962883"/>
              <a:ext cx="86144" cy="2401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1555"/>
            <p:cNvSpPr/>
            <p:nvPr/>
          </p:nvSpPr>
          <p:spPr>
            <a:xfrm>
              <a:off x="2242174" y="-225531"/>
              <a:ext cx="2122829" cy="1642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Доклад «</a:t>
              </a:r>
              <a:r>
                <a:rPr lang="ru-RU" sz="16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Социально-экономическое </a:t>
              </a:r>
              <a:r>
                <a:rPr lang="ru-RU" sz="1600" b="1" dirty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развитие </a:t>
              </a:r>
              <a:r>
                <a:rPr lang="ru-RU" sz="16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республики»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Calibri" panose="020F0502020204030204" pitchFamily="34" charset="0"/>
                </a:rPr>
                <a:t>5 </a:t>
              </a:r>
              <a:r>
                <a:rPr lang="ru-RU" sz="1600" b="1" dirty="0">
                  <a:solidFill>
                    <a:srgbClr val="000000"/>
                  </a:solidFill>
                  <a:latin typeface="Bookman Old Style" panose="02050604050505020204" pitchFamily="18" charset="0"/>
                  <a:ea typeface="Calibri" panose="020F0502020204030204" pitchFamily="34" charset="0"/>
                </a:rPr>
                <a:t>работ</a:t>
              </a:r>
              <a:endPara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1557"/>
            <p:cNvSpPr/>
            <p:nvPr/>
          </p:nvSpPr>
          <p:spPr>
            <a:xfrm>
              <a:off x="6864058" y="4365363"/>
              <a:ext cx="81077" cy="2400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FFFFFF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Shape 1558"/>
            <p:cNvSpPr/>
            <p:nvPr/>
          </p:nvSpPr>
          <p:spPr>
            <a:xfrm>
              <a:off x="3207982" y="3493770"/>
              <a:ext cx="472567" cy="259969"/>
            </a:xfrm>
            <a:custGeom>
              <a:avLst/>
              <a:gdLst/>
              <a:ahLst/>
              <a:cxnLst/>
              <a:rect l="0" t="0" r="0" b="0"/>
              <a:pathLst>
                <a:path w="472567" h="259969">
                  <a:moveTo>
                    <a:pt x="469138" y="0"/>
                  </a:moveTo>
                  <a:lnTo>
                    <a:pt x="472567" y="126746"/>
                  </a:lnTo>
                  <a:lnTo>
                    <a:pt x="241427" y="259969"/>
                  </a:lnTo>
                  <a:lnTo>
                    <a:pt x="3429" y="139446"/>
                  </a:lnTo>
                  <a:lnTo>
                    <a:pt x="0" y="12700"/>
                  </a:lnTo>
                  <a:lnTo>
                    <a:pt x="237998" y="133096"/>
                  </a:lnTo>
                  <a:lnTo>
                    <a:pt x="46913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1560"/>
            <p:cNvSpPr/>
            <p:nvPr/>
          </p:nvSpPr>
          <p:spPr>
            <a:xfrm>
              <a:off x="3207982" y="3493770"/>
              <a:ext cx="472567" cy="259969"/>
            </a:xfrm>
            <a:custGeom>
              <a:avLst/>
              <a:gdLst/>
              <a:ahLst/>
              <a:cxnLst/>
              <a:rect l="0" t="0" r="0" b="0"/>
              <a:pathLst>
                <a:path w="472567" h="259969">
                  <a:moveTo>
                    <a:pt x="469138" y="0"/>
                  </a:moveTo>
                  <a:lnTo>
                    <a:pt x="472567" y="126746"/>
                  </a:lnTo>
                  <a:lnTo>
                    <a:pt x="241427" y="259969"/>
                  </a:lnTo>
                  <a:lnTo>
                    <a:pt x="3429" y="139446"/>
                  </a:lnTo>
                  <a:lnTo>
                    <a:pt x="0" y="12700"/>
                  </a:lnTo>
                  <a:lnTo>
                    <a:pt x="237998" y="133096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1561"/>
            <p:cNvSpPr/>
            <p:nvPr/>
          </p:nvSpPr>
          <p:spPr>
            <a:xfrm>
              <a:off x="2376259" y="3753739"/>
              <a:ext cx="2189988" cy="1499814"/>
            </a:xfrm>
            <a:custGeom>
              <a:avLst/>
              <a:gdLst/>
              <a:ahLst/>
              <a:cxnLst/>
              <a:rect l="0" t="0" r="0" b="0"/>
              <a:pathLst>
                <a:path w="2189988" h="1380308">
                  <a:moveTo>
                    <a:pt x="229997" y="0"/>
                  </a:moveTo>
                  <a:lnTo>
                    <a:pt x="1959991" y="0"/>
                  </a:lnTo>
                  <a:cubicBezTo>
                    <a:pt x="2086991" y="0"/>
                    <a:pt x="2189988" y="102997"/>
                    <a:pt x="2189988" y="230022"/>
                  </a:cubicBezTo>
                  <a:lnTo>
                    <a:pt x="2189988" y="1150252"/>
                  </a:lnTo>
                  <a:cubicBezTo>
                    <a:pt x="2189988" y="1277303"/>
                    <a:pt x="2086991" y="1380308"/>
                    <a:pt x="1959991" y="1380308"/>
                  </a:cubicBezTo>
                  <a:lnTo>
                    <a:pt x="229997" y="1380308"/>
                  </a:lnTo>
                  <a:cubicBezTo>
                    <a:pt x="102997" y="1380308"/>
                    <a:pt x="0" y="1277303"/>
                    <a:pt x="0" y="1150252"/>
                  </a:cubicBezTo>
                  <a:lnTo>
                    <a:pt x="0" y="230022"/>
                  </a:lnTo>
                  <a:cubicBezTo>
                    <a:pt x="0" y="102997"/>
                    <a:pt x="102997" y="0"/>
                    <a:pt x="22999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Rectangle 1564"/>
            <p:cNvSpPr/>
            <p:nvPr/>
          </p:nvSpPr>
          <p:spPr>
            <a:xfrm>
              <a:off x="4145877" y="4283279"/>
              <a:ext cx="86144" cy="2401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1567"/>
            <p:cNvSpPr/>
            <p:nvPr/>
          </p:nvSpPr>
          <p:spPr>
            <a:xfrm>
              <a:off x="2446166" y="3792780"/>
              <a:ext cx="2023199" cy="141665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104 работы подготовленные городскими (районными) управлениями ГСС ПМР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1568"/>
            <p:cNvSpPr/>
            <p:nvPr/>
          </p:nvSpPr>
          <p:spPr>
            <a:xfrm>
              <a:off x="4426293" y="4888307"/>
              <a:ext cx="86144" cy="2401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Shape 1569"/>
            <p:cNvSpPr/>
            <p:nvPr/>
          </p:nvSpPr>
          <p:spPr>
            <a:xfrm>
              <a:off x="2254339" y="2894076"/>
              <a:ext cx="370459" cy="485775"/>
            </a:xfrm>
            <a:custGeom>
              <a:avLst/>
              <a:gdLst/>
              <a:ahLst/>
              <a:cxnLst/>
              <a:rect l="0" t="0" r="0" b="0"/>
              <a:pathLst>
                <a:path w="370459" h="485775">
                  <a:moveTo>
                    <a:pt x="159004" y="0"/>
                  </a:moveTo>
                  <a:lnTo>
                    <a:pt x="132461" y="276225"/>
                  </a:lnTo>
                  <a:lnTo>
                    <a:pt x="370459" y="418973"/>
                  </a:lnTo>
                  <a:lnTo>
                    <a:pt x="238125" y="485775"/>
                  </a:lnTo>
                  <a:lnTo>
                    <a:pt x="0" y="343154"/>
                  </a:lnTo>
                  <a:lnTo>
                    <a:pt x="26670" y="66802"/>
                  </a:lnTo>
                  <a:lnTo>
                    <a:pt x="1590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1571"/>
            <p:cNvSpPr/>
            <p:nvPr/>
          </p:nvSpPr>
          <p:spPr>
            <a:xfrm>
              <a:off x="2254339" y="2894076"/>
              <a:ext cx="370459" cy="485775"/>
            </a:xfrm>
            <a:custGeom>
              <a:avLst/>
              <a:gdLst/>
              <a:ahLst/>
              <a:cxnLst/>
              <a:rect l="0" t="0" r="0" b="0"/>
              <a:pathLst>
                <a:path w="370459" h="485775">
                  <a:moveTo>
                    <a:pt x="370459" y="418973"/>
                  </a:moveTo>
                  <a:lnTo>
                    <a:pt x="238125" y="485775"/>
                  </a:lnTo>
                  <a:lnTo>
                    <a:pt x="0" y="343154"/>
                  </a:lnTo>
                  <a:lnTo>
                    <a:pt x="26670" y="66802"/>
                  </a:lnTo>
                  <a:lnTo>
                    <a:pt x="159004" y="0"/>
                  </a:lnTo>
                  <a:lnTo>
                    <a:pt x="132461" y="276225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1572"/>
            <p:cNvSpPr/>
            <p:nvPr/>
          </p:nvSpPr>
          <p:spPr>
            <a:xfrm>
              <a:off x="0" y="3048762"/>
              <a:ext cx="2190458" cy="1499921"/>
            </a:xfrm>
            <a:custGeom>
              <a:avLst/>
              <a:gdLst/>
              <a:ahLst/>
              <a:cxnLst/>
              <a:rect l="0" t="0" r="0" b="0"/>
              <a:pathLst>
                <a:path w="2190458" h="1499921">
                  <a:moveTo>
                    <a:pt x="250000" y="0"/>
                  </a:moveTo>
                  <a:lnTo>
                    <a:pt x="1940395" y="0"/>
                  </a:lnTo>
                  <a:cubicBezTo>
                    <a:pt x="2078444" y="0"/>
                    <a:pt x="2190458" y="111887"/>
                    <a:pt x="2190458" y="249936"/>
                  </a:cubicBezTo>
                  <a:lnTo>
                    <a:pt x="2190458" y="1249908"/>
                  </a:lnTo>
                  <a:cubicBezTo>
                    <a:pt x="2190458" y="1387983"/>
                    <a:pt x="2078444" y="1499921"/>
                    <a:pt x="1940395" y="1499921"/>
                  </a:cubicBezTo>
                  <a:lnTo>
                    <a:pt x="250000" y="1499921"/>
                  </a:lnTo>
                  <a:cubicBezTo>
                    <a:pt x="111925" y="1499921"/>
                    <a:pt x="0" y="1387983"/>
                    <a:pt x="0" y="1249908"/>
                  </a:cubicBezTo>
                  <a:lnTo>
                    <a:pt x="0" y="249936"/>
                  </a:lnTo>
                  <a:cubicBezTo>
                    <a:pt x="0" y="111887"/>
                    <a:pt x="111925" y="0"/>
                    <a:pt x="2500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Rectangle 1573"/>
            <p:cNvSpPr/>
            <p:nvPr/>
          </p:nvSpPr>
          <p:spPr>
            <a:xfrm>
              <a:off x="230609" y="3227606"/>
              <a:ext cx="1851761" cy="11303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Аналитическая записка и пресс-выпуски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94 работы</a:t>
              </a:r>
              <a:endParaRPr lang="ru-RU" sz="1600" b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1577"/>
            <p:cNvSpPr/>
            <p:nvPr/>
          </p:nvSpPr>
          <p:spPr>
            <a:xfrm>
              <a:off x="1658963" y="4037710"/>
              <a:ext cx="91657" cy="2554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Shape 1578"/>
            <p:cNvSpPr/>
            <p:nvPr/>
          </p:nvSpPr>
          <p:spPr>
            <a:xfrm>
              <a:off x="2179536" y="1978660"/>
              <a:ext cx="346710" cy="488442"/>
            </a:xfrm>
            <a:custGeom>
              <a:avLst/>
              <a:gdLst/>
              <a:ahLst/>
              <a:cxnLst/>
              <a:rect l="0" t="0" r="0" b="0"/>
              <a:pathLst>
                <a:path w="346710" h="488442">
                  <a:moveTo>
                    <a:pt x="215646" y="0"/>
                  </a:moveTo>
                  <a:lnTo>
                    <a:pt x="346710" y="50546"/>
                  </a:lnTo>
                  <a:lnTo>
                    <a:pt x="131064" y="218821"/>
                  </a:lnTo>
                  <a:lnTo>
                    <a:pt x="177673" y="488442"/>
                  </a:lnTo>
                  <a:lnTo>
                    <a:pt x="46609" y="437769"/>
                  </a:lnTo>
                  <a:lnTo>
                    <a:pt x="0" y="168275"/>
                  </a:lnTo>
                  <a:lnTo>
                    <a:pt x="21564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1580"/>
            <p:cNvSpPr/>
            <p:nvPr/>
          </p:nvSpPr>
          <p:spPr>
            <a:xfrm>
              <a:off x="2179536" y="1978660"/>
              <a:ext cx="346710" cy="488442"/>
            </a:xfrm>
            <a:custGeom>
              <a:avLst/>
              <a:gdLst/>
              <a:ahLst/>
              <a:cxnLst/>
              <a:rect l="0" t="0" r="0" b="0"/>
              <a:pathLst>
                <a:path w="346710" h="488442">
                  <a:moveTo>
                    <a:pt x="177673" y="488442"/>
                  </a:moveTo>
                  <a:lnTo>
                    <a:pt x="46609" y="437769"/>
                  </a:lnTo>
                  <a:lnTo>
                    <a:pt x="0" y="168275"/>
                  </a:lnTo>
                  <a:lnTo>
                    <a:pt x="215646" y="0"/>
                  </a:lnTo>
                  <a:lnTo>
                    <a:pt x="346710" y="50546"/>
                  </a:lnTo>
                  <a:lnTo>
                    <a:pt x="131064" y="218821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703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1581"/>
            <p:cNvSpPr/>
            <p:nvPr/>
          </p:nvSpPr>
          <p:spPr>
            <a:xfrm>
              <a:off x="-132189" y="1424633"/>
              <a:ext cx="2016354" cy="1380363"/>
            </a:xfrm>
            <a:custGeom>
              <a:avLst/>
              <a:gdLst/>
              <a:ahLst/>
              <a:cxnLst/>
              <a:rect l="0" t="0" r="0" b="0"/>
              <a:pathLst>
                <a:path w="2016354" h="1380363">
                  <a:moveTo>
                    <a:pt x="230061" y="0"/>
                  </a:moveTo>
                  <a:lnTo>
                    <a:pt x="1786357" y="0"/>
                  </a:lnTo>
                  <a:cubicBezTo>
                    <a:pt x="1913357" y="0"/>
                    <a:pt x="2016354" y="102997"/>
                    <a:pt x="2016354" y="229997"/>
                  </a:cubicBezTo>
                  <a:lnTo>
                    <a:pt x="2016354" y="1150239"/>
                  </a:lnTo>
                  <a:cubicBezTo>
                    <a:pt x="2016354" y="1277366"/>
                    <a:pt x="1913357" y="1380363"/>
                    <a:pt x="1786357" y="1380363"/>
                  </a:cubicBezTo>
                  <a:lnTo>
                    <a:pt x="230061" y="1380363"/>
                  </a:lnTo>
                  <a:cubicBezTo>
                    <a:pt x="103010" y="1380363"/>
                    <a:pt x="0" y="1277366"/>
                    <a:pt x="0" y="1150239"/>
                  </a:cubicBezTo>
                  <a:lnTo>
                    <a:pt x="0" y="229997"/>
                  </a:lnTo>
                  <a:cubicBezTo>
                    <a:pt x="0" y="102997"/>
                    <a:pt x="103010" y="0"/>
                    <a:pt x="230061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Rectangle 1583"/>
            <p:cNvSpPr/>
            <p:nvPr/>
          </p:nvSpPr>
          <p:spPr>
            <a:xfrm>
              <a:off x="2008975" y="1530985"/>
              <a:ext cx="91657" cy="2554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1584"/>
            <p:cNvSpPr/>
            <p:nvPr/>
          </p:nvSpPr>
          <p:spPr>
            <a:xfrm>
              <a:off x="-155226" y="1564404"/>
              <a:ext cx="2116959" cy="11340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Информационно статистический бюллетень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8 работ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1585"/>
            <p:cNvSpPr/>
            <p:nvPr/>
          </p:nvSpPr>
          <p:spPr>
            <a:xfrm>
              <a:off x="1876387" y="1746031"/>
              <a:ext cx="91795" cy="2558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1587"/>
            <p:cNvSpPr/>
            <p:nvPr/>
          </p:nvSpPr>
          <p:spPr>
            <a:xfrm>
              <a:off x="7696797" y="4994682"/>
              <a:ext cx="42144" cy="1899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89898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1324" y="959450"/>
            <a:ext cx="1202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Подготовленная статистическая информация согласно Плана экономических работ ГСС ПМР</a:t>
            </a:r>
            <a:endParaRPr lang="ru-RU" dirty="0"/>
          </a:p>
        </p:txBody>
      </p:sp>
      <p:sp>
        <p:nvSpPr>
          <p:cNvPr id="79" name="Rectangle 1562"/>
          <p:cNvSpPr/>
          <p:nvPr/>
        </p:nvSpPr>
        <p:spPr>
          <a:xfrm>
            <a:off x="6947788" y="4667436"/>
            <a:ext cx="2652020" cy="14543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Экспресс-информация и и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нформация  о ценах на продовольственные товары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39 работ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-1" y="2558562"/>
            <a:ext cx="12192001" cy="437055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502651" y="1511484"/>
            <a:ext cx="10309268" cy="555635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/>
              <a:t>Доклад «Социально-экономическое развитие Приднестровской Молдавской Республики» </a:t>
            </a:r>
            <a:r>
              <a:rPr lang="ru-RU" b="1" dirty="0" smtClean="0"/>
              <a:t>- </a:t>
            </a:r>
            <a:r>
              <a:rPr lang="ru-RU" dirty="0" smtClean="0"/>
              <a:t>ежеквартальное периодическое издание подготовленное для обеспечения </a:t>
            </a:r>
            <a:r>
              <a:rPr lang="ru-RU" dirty="0"/>
              <a:t>открытого доступа к статистическим данным. Содержит комплексную статистическую информацию о социально-экономическом положении республики за период с начала года. По основным социально-экономическим показателям приводится динамика по данным текущего и соответствующего периода прошлого года. В докладе широко представлена информация по промышленному производству, строительству, сельскому хозяйству, транспорту и связи, потребительскому рынку и внешней торговле, приватизации жилищного фонда, потребительским ценам и тарифам, финансам и страхованию, социальным вопросам, рынку труда, уровню жизни и доходах населения. В докладе наряду с информацией, разрабатываемой органами государственной статистики, публикуются данные ряда министерств и ведомств республики (Государственного таможенного комитета ПМР, Единого государственного фонда социального страхования ПМР, Министерства внутренних дел ПМР). В приложении содержится статистическая информация по отдельным показателям, представленная по городам и районам </a:t>
            </a:r>
            <a:r>
              <a:rPr lang="ru-RU" dirty="0" smtClean="0"/>
              <a:t>республики.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1682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/>
            <a:r>
              <a:rPr lang="ru-RU" b="1" spc="-10" dirty="0" smtClean="0"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ea typeface="Times New Roman" panose="02020603050405020304" pitchFamily="18" charset="0"/>
              </a:rPr>
              <a:t>В рамках работы </a:t>
            </a:r>
            <a:r>
              <a:rPr lang="ru-RU" b="1" dirty="0">
                <a:ea typeface="Times New Roman" panose="02020603050405020304" pitchFamily="18" charset="0"/>
              </a:rPr>
              <a:t>Службы по организации государственных статистических наблюдений и формированию официальной </a:t>
            </a:r>
            <a:r>
              <a:rPr lang="ru-RU" b="1" dirty="0">
                <a:ea typeface="Times New Roman" panose="02020603050405020304" pitchFamily="18" charset="0"/>
                <a:cs typeface="Calibri" panose="020F0502020204030204" pitchFamily="34" charset="0"/>
              </a:rPr>
              <a:t>статистической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a typeface="Times New Roman" panose="02020603050405020304" pitchFamily="18" charset="0"/>
              </a:rPr>
              <a:t>информации </a:t>
            </a:r>
            <a:r>
              <a:rPr lang="ru-RU" b="1" dirty="0"/>
              <a:t>с целью проведения системного анализа и комплексной оценки экономического состояния развития республики в целом, и отдельных регионов и отраслей, а также выявления факторов, влияющих на развитие экономики, </a:t>
            </a:r>
            <a:r>
              <a:rPr lang="ru-RU" b="1" dirty="0" smtClean="0"/>
              <a:t>подготовлены: </a:t>
            </a:r>
            <a:r>
              <a:rPr lang="ru-RU" b="1" dirty="0" smtClean="0"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10" name="Рисунок 8" descr="Описание: 4ea922e44a539d3c08f2d8041ffaed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8" y="2288354"/>
            <a:ext cx="1153803" cy="788953"/>
          </a:xfrm>
          <a:prstGeom prst="rect">
            <a:avLst/>
          </a:prstGeom>
          <a:solidFill>
            <a:srgbClr val="99CC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-1" y="955040"/>
            <a:ext cx="12192001" cy="9855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Юбилейный формат официального </a:t>
            </a:r>
            <a:r>
              <a:rPr lang="ru-RU" sz="3600" b="1" dirty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статистического </a:t>
            </a:r>
            <a:r>
              <a:rPr lang="ru-RU" sz="3600" b="1" dirty="0" smtClean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издания «</a:t>
            </a:r>
            <a:r>
              <a:rPr lang="ru-RU" sz="3600" b="1" dirty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С</a:t>
            </a:r>
            <a:r>
              <a:rPr lang="ru-RU" sz="3600" b="1" dirty="0" smtClean="0">
                <a:solidFill>
                  <a:srgbClr val="1F497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татистический ежегодник ПМР – 2020»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7440" y="2031600"/>
            <a:ext cx="6979920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>
                <a:latin typeface="Bookman Old Style" panose="02050604050505020204" pitchFamily="18" charset="0"/>
              </a:rPr>
              <a:t>Н</a:t>
            </a:r>
            <a:r>
              <a:rPr lang="ru-RU" sz="1600" dirty="0" smtClean="0">
                <a:latin typeface="Bookman Old Style" panose="02050604050505020204" pitchFamily="18" charset="0"/>
              </a:rPr>
              <a:t>аиболее полное ежегодное издание </a:t>
            </a:r>
            <a:r>
              <a:rPr lang="ru-RU" sz="1600" dirty="0">
                <a:latin typeface="Bookman Old Style" panose="02050604050505020204" pitchFamily="18" charset="0"/>
              </a:rPr>
              <a:t>Государственной службы статистики Приднестровской Молдавской Республики, </a:t>
            </a:r>
            <a:r>
              <a:rPr lang="ru-RU" sz="1600" dirty="0" smtClean="0">
                <a:latin typeface="Bookman Old Style" panose="02050604050505020204" pitchFamily="18" charset="0"/>
              </a:rPr>
              <a:t>отражающее </a:t>
            </a:r>
            <a:r>
              <a:rPr lang="ru-RU" sz="1600" dirty="0">
                <a:latin typeface="Bookman Old Style" panose="02050604050505020204" pitchFamily="18" charset="0"/>
              </a:rPr>
              <a:t>явления и процессы, происходящие в экономической, социальной и политической жизни </a:t>
            </a:r>
            <a:r>
              <a:rPr lang="ru-RU" sz="1600" dirty="0" smtClean="0">
                <a:latin typeface="Bookman Old Style" panose="02050604050505020204" pitchFamily="18" charset="0"/>
              </a:rPr>
              <a:t>республики.</a:t>
            </a: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	В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ежегоднике представлена информация о занятости населения и его доходах, социальной сфере, инфляционных процессах. Значительное место в сборнике отведено показателям, характеризующим развитие отдельных отраслей экономики – промышленности, сельского хозяйства, транспорта и связи, инвестиционной деятельности, потребительского рынка, а также внешнеэкономической 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деятельности.</a:t>
            </a: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	Данные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о численности населения за 2015 г. предоставлены с учетом переписи населения 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на 14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октября 2015 г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	В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каждом разделе к отдельным статистическим показателям даны методологические пояснения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По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важнейшим показателям представлены данные по городам и районам республики, позволяющие провести сопоставления и получить более полную информацию о развитии регионов республики.</a:t>
            </a:r>
            <a:endParaRPr lang="ru-RU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1501918" y="1981443"/>
            <a:ext cx="3306128" cy="4649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80000">
            <a:off x="248888" y="2202798"/>
            <a:ext cx="3078956" cy="43648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689984" y="2384732"/>
            <a:ext cx="3078747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25518" y="864000"/>
            <a:ext cx="11372192" cy="583109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Кроме подготовленных и выпущенных материалов 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официальной статистической информацией в течении 2020 года Государственной службой статистики ПМР: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производился расчет ежемесячного фактического уровня инфляции;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производился расчет ежеквартального </a:t>
            </a:r>
            <a:r>
              <a:rPr lang="ru-RU" sz="2000" dirty="0"/>
              <a:t>и годового объема валового внутреннего </a:t>
            </a:r>
            <a:r>
              <a:rPr lang="ru-RU" sz="2000" dirty="0" smtClean="0"/>
              <a:t>продукта;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 производился расчет </a:t>
            </a:r>
            <a:r>
              <a:rPr lang="ru-RU" sz="2000" dirty="0"/>
              <a:t>перекрестной (функциональной и экономической) классификации расходов государственного бюджета Приднестровской Молдавской Республики по СГФ </a:t>
            </a:r>
            <a:r>
              <a:rPr lang="ru-RU" sz="2000" dirty="0" smtClean="0"/>
              <a:t>МВФ, 2001 года;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велась </a:t>
            </a:r>
            <a:r>
              <a:rPr lang="ru-RU" sz="2000" dirty="0"/>
              <a:t>работа по параллельному кодированию видов экономической деятельности организаций по кодам КВЭД (вновь созданные организации и организации, вносящие дополнения или изменения по осуществляющим видам </a:t>
            </a:r>
            <a:r>
              <a:rPr lang="ru-RU" sz="2000" dirty="0" smtClean="0"/>
              <a:t>деятельности</a:t>
            </a:r>
            <a:r>
              <a:rPr lang="ru-RU" sz="2000" dirty="0"/>
              <a:t>, попадающие в регистрируемое поле ресурса ГИС «Регистрация юридических лиц «Одно </a:t>
            </a:r>
            <a:r>
              <a:rPr lang="ru-RU" sz="2000" dirty="0" smtClean="0"/>
              <a:t>окно»;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оказывались консультационные и информационные услуги, в целях обеспечения максимального удовлетворения потребностей пользователей не только в своевременной и полной статистической информации, но и лучшего понимания широкой аудиторией опубликованных официальных статистических </a:t>
            </a:r>
            <a:r>
              <a:rPr lang="ru-RU" sz="2000" dirty="0" smtClean="0"/>
              <a:t>данных;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осуществлялась </a:t>
            </a:r>
            <a:r>
              <a:rPr lang="ru-RU" sz="2000" dirty="0"/>
              <a:t>работа по руководству над производственной практикой </a:t>
            </a:r>
            <a:r>
              <a:rPr lang="ru-RU" sz="2000" dirty="0" smtClean="0"/>
              <a:t>студентов </a:t>
            </a:r>
            <a:r>
              <a:rPr lang="ru-RU" sz="2000" dirty="0"/>
              <a:t>Института государственного управления, права и социально-гуманитарных наук по направлению «Социология» ГОУ «Приднестровский государственный университет им. Т.Г. Шевченко».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-1" y="1250015"/>
            <a:ext cx="12192001" cy="54051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743" y="247334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Государственная служба статистики Приднестровской Молдавской Республики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42" y="755709"/>
            <a:ext cx="7962066" cy="1121761"/>
          </a:xfrm>
          <a:prstGeom prst="rect">
            <a:avLst/>
          </a:prstGeom>
        </p:spPr>
      </p:pic>
      <p:sp>
        <p:nvSpPr>
          <p:cNvPr id="45" name="AutoShape 17"/>
          <p:cNvSpPr>
            <a:spLocks noChangeArrowheads="1"/>
          </p:cNvSpPr>
          <p:nvPr/>
        </p:nvSpPr>
        <p:spPr bwMode="gray">
          <a:xfrm>
            <a:off x="685734" y="1897858"/>
            <a:ext cx="2994093" cy="3147275"/>
          </a:xfrm>
          <a:prstGeom prst="roundRect">
            <a:avLst>
              <a:gd name="adj" fmla="val 12574"/>
            </a:avLst>
          </a:prstGeom>
          <a:solidFill>
            <a:srgbClr val="4A9ACC">
              <a:lumMod val="75000"/>
            </a:srgb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kern="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Разработаны </a:t>
            </a:r>
            <a:endParaRPr lang="ru-RU" altLang="ru-RU" b="1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и пересмотрены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формы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 государственной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статистической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отчетности,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инструкции 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краткие указания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по их заполнению –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10 </a:t>
            </a:r>
            <a:r>
              <a:rPr lang="ru-RU" altLang="ru-RU" b="1" kern="0" dirty="0">
                <a:solidFill>
                  <a:srgbClr val="FFFFFF"/>
                </a:solidFill>
                <a:latin typeface="Arial" panose="020B0604020202020204" pitchFamily="34" charset="0"/>
              </a:rPr>
              <a:t>ед.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48" name="Group 31"/>
          <p:cNvGrpSpPr>
            <a:grpSpLocks/>
          </p:cNvGrpSpPr>
          <p:nvPr/>
        </p:nvGrpSpPr>
        <p:grpSpPr bwMode="auto">
          <a:xfrm>
            <a:off x="4395911" y="1875098"/>
            <a:ext cx="3275236" cy="3192797"/>
            <a:chOff x="2234" y="1634"/>
            <a:chExt cx="1489" cy="1862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9" name="AutoShape 24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50" name="AutoShape 25"/>
            <p:cNvSpPr>
              <a:spLocks noChangeArrowheads="1"/>
            </p:cNvSpPr>
            <p:nvPr/>
          </p:nvSpPr>
          <p:spPr bwMode="gray">
            <a:xfrm>
              <a:off x="2234" y="3013"/>
              <a:ext cx="1488" cy="479"/>
            </a:xfrm>
            <a:prstGeom prst="roundRect">
              <a:avLst>
                <a:gd name="adj" fmla="val 42588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gray">
            <a:xfrm>
              <a:off x="2241" y="1640"/>
              <a:ext cx="1475" cy="479"/>
            </a:xfrm>
            <a:prstGeom prst="roundRect">
              <a:avLst>
                <a:gd name="adj" fmla="val 3590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</p:grpSp>
      <p:grpSp>
        <p:nvGrpSpPr>
          <p:cNvPr id="52" name="Group 32"/>
          <p:cNvGrpSpPr>
            <a:grpSpLocks/>
          </p:cNvGrpSpPr>
          <p:nvPr/>
        </p:nvGrpSpPr>
        <p:grpSpPr bwMode="auto">
          <a:xfrm>
            <a:off x="8456339" y="1900554"/>
            <a:ext cx="3004180" cy="3199027"/>
            <a:chOff x="3838" y="1442"/>
            <a:chExt cx="1489" cy="2054"/>
          </a:xfrm>
          <a:solidFill>
            <a:srgbClr val="C0B3E2">
              <a:lumMod val="5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3" name="AutoShape 28"/>
            <p:cNvSpPr>
              <a:spLocks noChangeArrowheads="1"/>
            </p:cNvSpPr>
            <p:nvPr/>
          </p:nvSpPr>
          <p:spPr bwMode="gray">
            <a:xfrm>
              <a:off x="3840" y="1442"/>
              <a:ext cx="1487" cy="2054"/>
            </a:xfrm>
            <a:prstGeom prst="roundRect">
              <a:avLst>
                <a:gd name="adj" fmla="val 12574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AutoShape 29"/>
            <p:cNvSpPr>
              <a:spLocks noChangeArrowheads="1"/>
            </p:cNvSpPr>
            <p:nvPr/>
          </p:nvSpPr>
          <p:spPr bwMode="gray">
            <a:xfrm>
              <a:off x="3838" y="2963"/>
              <a:ext cx="1481" cy="529"/>
            </a:xfrm>
            <a:prstGeom prst="roundRect">
              <a:avLst>
                <a:gd name="adj" fmla="val 32134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AutoShape 30"/>
            <p:cNvSpPr>
              <a:spLocks noChangeArrowheads="1"/>
            </p:cNvSpPr>
            <p:nvPr/>
          </p:nvSpPr>
          <p:spPr bwMode="gray">
            <a:xfrm>
              <a:off x="3851" y="1448"/>
              <a:ext cx="1462" cy="530"/>
            </a:xfrm>
            <a:prstGeom prst="roundRect">
              <a:avLst>
                <a:gd name="adj" fmla="val 3131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817876" y="2017574"/>
            <a:ext cx="2529836" cy="28623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DDDDDD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SzPct val="85000"/>
              <a:buFont typeface="Wingdings" panose="05000000000000000000" pitchFamily="2" charset="2"/>
              <a:buChar char="£"/>
              <a:defRPr sz="3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Приказы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по утверждению,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изменению и 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о признании 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утратившими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силу форм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государственной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статистической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отчетности –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11 ед. 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8786527" y="2363874"/>
            <a:ext cx="2341786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DDDDDD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SzPct val="85000"/>
              <a:buFont typeface="Wingdings" panose="05000000000000000000" pitchFamily="2" charset="2"/>
              <a:buChar char="£"/>
              <a:defRPr sz="3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Приказы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ru-RU" altLang="ru-RU" sz="1600" kern="0" dirty="0">
                <a:solidFill>
                  <a:srgbClr val="FFFFFF"/>
                </a:solidFill>
                <a:latin typeface="Arial" panose="020B0604020202020204" pitchFamily="34" charset="0"/>
              </a:rPr>
              <a:t>по общим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ru-RU" altLang="ru-RU" sz="1600" kern="0" dirty="0">
                <a:solidFill>
                  <a:srgbClr val="FFFFFF"/>
                </a:solidFill>
                <a:latin typeface="Arial" panose="020B0604020202020204" pitchFamily="34" charset="0"/>
              </a:rPr>
              <a:t> вопросам деятельности </a:t>
            </a:r>
            <a:r>
              <a:rPr lang="ru-RU" altLang="ru-RU" sz="16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Службы и кадровым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вопросам</a:t>
            </a:r>
            <a:r>
              <a:rPr kumimoji="0" lang="ru-RU" alt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–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231 ед.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3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2640</TotalTime>
  <Words>1691</Words>
  <Application>Microsoft Office PowerPoint</Application>
  <PresentationFormat>Широкоэкранный</PresentationFormat>
  <Paragraphs>283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Bookman Old Style</vt:lpstr>
      <vt:lpstr>Calibri</vt:lpstr>
      <vt:lpstr>Calibri Light</vt:lpstr>
      <vt:lpstr>Constantia</vt:lpstr>
      <vt:lpstr>Palatino Linotype</vt:lpstr>
      <vt:lpstr>Times New Roman</vt:lpstr>
      <vt:lpstr>Wingdings</vt:lpstr>
      <vt:lpstr>Office Theme</vt:lpstr>
      <vt:lpstr>Презентация PowerPoint</vt:lpstr>
      <vt:lpstr> </vt:lpstr>
      <vt:lpstr>Презентация PowerPoint</vt:lpstr>
      <vt:lpstr> </vt:lpstr>
      <vt:lpstr> </vt:lpstr>
      <vt:lpstr> </vt:lpstr>
      <vt:lpstr>Юбилейный формат официального статистического издания «Статистический ежегодник ПМР – 2020»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Тостоган Елена Валентиновна</cp:lastModifiedBy>
  <cp:revision>137</cp:revision>
  <dcterms:created xsi:type="dcterms:W3CDTF">2021-02-08T12:16:54Z</dcterms:created>
  <dcterms:modified xsi:type="dcterms:W3CDTF">2021-03-13T13:02:15Z</dcterms:modified>
</cp:coreProperties>
</file>